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56"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r-Latn-CS" smtClean="0"/>
              <a:t>Kliknite i uredite naslov mastera</a:t>
            </a:r>
            <a:endParaRPr lang="sr-Latn-C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smtClean="0"/>
              <a:t>Kliknite i uredite stil podnaslova mastera</a:t>
            </a:r>
            <a:endParaRPr lang="sr-Latn-CS"/>
          </a:p>
        </p:txBody>
      </p:sp>
      <p:sp>
        <p:nvSpPr>
          <p:cNvPr id="4" name="Čuvar mesta za datum 3"/>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5" name="Čuvar mesta za podnožje 4"/>
          <p:cNvSpPr>
            <a:spLocks noGrp="1"/>
          </p:cNvSpPr>
          <p:nvPr>
            <p:ph type="ftr" sz="quarter" idx="11"/>
          </p:nvPr>
        </p:nvSpPr>
        <p:spPr/>
        <p:txBody>
          <a:bodyPr/>
          <a:lstStyle/>
          <a:p>
            <a:endParaRPr lang="sr-Latn-CS"/>
          </a:p>
        </p:txBody>
      </p:sp>
      <p:sp>
        <p:nvSpPr>
          <p:cNvPr id="6" name="Čuvar mesta za broj slajda 5"/>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CS" smtClean="0"/>
              <a:t>Kliknite i uredite naslov mastera</a:t>
            </a:r>
            <a:endParaRPr lang="sr-Latn-CS"/>
          </a:p>
        </p:txBody>
      </p:sp>
      <p:sp>
        <p:nvSpPr>
          <p:cNvPr id="3" name="Čuvar mesta za vertikalni tekst 2"/>
          <p:cNvSpPr>
            <a:spLocks noGrp="1"/>
          </p:cNvSpPr>
          <p:nvPr>
            <p:ph type="body" orient="vert" idx="1"/>
          </p:nvPr>
        </p:nvSpPr>
        <p:spPr/>
        <p:txBody>
          <a:bodyPr vert="eaVert"/>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4" name="Čuvar mesta za datum 3"/>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5" name="Čuvar mesta za podnožje 4"/>
          <p:cNvSpPr>
            <a:spLocks noGrp="1"/>
          </p:cNvSpPr>
          <p:nvPr>
            <p:ph type="ftr" sz="quarter" idx="11"/>
          </p:nvPr>
        </p:nvSpPr>
        <p:spPr/>
        <p:txBody>
          <a:bodyPr/>
          <a:lstStyle/>
          <a:p>
            <a:endParaRPr lang="sr-Latn-CS"/>
          </a:p>
        </p:txBody>
      </p:sp>
      <p:sp>
        <p:nvSpPr>
          <p:cNvPr id="6" name="Čuvar mesta za broj slajda 5"/>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6629400" y="274638"/>
            <a:ext cx="2057400" cy="5851525"/>
          </a:xfrm>
        </p:spPr>
        <p:txBody>
          <a:bodyPr vert="eaVert"/>
          <a:lstStyle/>
          <a:p>
            <a:r>
              <a:rPr lang="sr-Latn-CS" smtClean="0"/>
              <a:t>Kliknite i uredite naslov mastera</a:t>
            </a:r>
            <a:endParaRPr lang="sr-Latn-CS"/>
          </a:p>
        </p:txBody>
      </p:sp>
      <p:sp>
        <p:nvSpPr>
          <p:cNvPr id="3" name="Čuvar mesta za vertikalni tekst 2"/>
          <p:cNvSpPr>
            <a:spLocks noGrp="1"/>
          </p:cNvSpPr>
          <p:nvPr>
            <p:ph type="body" orient="vert" idx="1"/>
          </p:nvPr>
        </p:nvSpPr>
        <p:spPr>
          <a:xfrm>
            <a:off x="457200" y="274638"/>
            <a:ext cx="6019800" cy="5851525"/>
          </a:xfrm>
        </p:spPr>
        <p:txBody>
          <a:bodyPr vert="eaVert"/>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4" name="Čuvar mesta za datum 3"/>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5" name="Čuvar mesta za podnožje 4"/>
          <p:cNvSpPr>
            <a:spLocks noGrp="1"/>
          </p:cNvSpPr>
          <p:nvPr>
            <p:ph type="ftr" sz="quarter" idx="11"/>
          </p:nvPr>
        </p:nvSpPr>
        <p:spPr/>
        <p:txBody>
          <a:bodyPr/>
          <a:lstStyle/>
          <a:p>
            <a:endParaRPr lang="sr-Latn-CS"/>
          </a:p>
        </p:txBody>
      </p:sp>
      <p:sp>
        <p:nvSpPr>
          <p:cNvPr id="6" name="Čuvar mesta za broj slajda 5"/>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CS" smtClean="0"/>
              <a:t>Kliknite i uredite naslov mastera</a:t>
            </a:r>
            <a:endParaRPr lang="sr-Latn-CS"/>
          </a:p>
        </p:txBody>
      </p:sp>
      <p:sp>
        <p:nvSpPr>
          <p:cNvPr id="3" name="Čuvar mesta za sadržaj 2"/>
          <p:cNvSpPr>
            <a:spLocks noGrp="1"/>
          </p:cNvSpPr>
          <p:nvPr>
            <p:ph idx="1"/>
          </p:nvPr>
        </p:nvSpPr>
        <p:spPr/>
        <p:txBody>
          <a:body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4" name="Čuvar mesta za datum 3"/>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5" name="Čuvar mesta za podnožje 4"/>
          <p:cNvSpPr>
            <a:spLocks noGrp="1"/>
          </p:cNvSpPr>
          <p:nvPr>
            <p:ph type="ftr" sz="quarter" idx="11"/>
          </p:nvPr>
        </p:nvSpPr>
        <p:spPr/>
        <p:txBody>
          <a:bodyPr/>
          <a:lstStyle/>
          <a:p>
            <a:endParaRPr lang="sr-Latn-CS"/>
          </a:p>
        </p:txBody>
      </p:sp>
      <p:sp>
        <p:nvSpPr>
          <p:cNvPr id="6" name="Čuvar mesta za broj slajda 5"/>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r-Latn-CS" smtClean="0"/>
              <a:t>Kliknite i uredite naslov mastera</a:t>
            </a:r>
            <a:endParaRPr lang="sr-Latn-CS"/>
          </a:p>
        </p:txBody>
      </p:sp>
      <p:sp>
        <p:nvSpPr>
          <p:cNvPr id="3" name="Čuvar mesta za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smtClean="0"/>
              <a:t>Kliknite i uredite stilove teksta mastera</a:t>
            </a:r>
          </a:p>
        </p:txBody>
      </p:sp>
      <p:sp>
        <p:nvSpPr>
          <p:cNvPr id="4" name="Čuvar mesta za datum 3"/>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5" name="Čuvar mesta za podnožje 4"/>
          <p:cNvSpPr>
            <a:spLocks noGrp="1"/>
          </p:cNvSpPr>
          <p:nvPr>
            <p:ph type="ftr" sz="quarter" idx="11"/>
          </p:nvPr>
        </p:nvSpPr>
        <p:spPr/>
        <p:txBody>
          <a:bodyPr/>
          <a:lstStyle/>
          <a:p>
            <a:endParaRPr lang="sr-Latn-CS"/>
          </a:p>
        </p:txBody>
      </p:sp>
      <p:sp>
        <p:nvSpPr>
          <p:cNvPr id="6" name="Čuvar mesta za broj slajda 5"/>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CS" smtClean="0"/>
              <a:t>Kliknite i uredite naslov mastera</a:t>
            </a:r>
            <a:endParaRPr lang="sr-Latn-CS"/>
          </a:p>
        </p:txBody>
      </p:sp>
      <p:sp>
        <p:nvSpPr>
          <p:cNvPr id="3" name="Čuvar mesta za sadržaj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4" name="Čuvar mesta za sadržaj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5" name="Čuvar mesta za datum 4"/>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6" name="Čuvar mesta za podnožje 5"/>
          <p:cNvSpPr>
            <a:spLocks noGrp="1"/>
          </p:cNvSpPr>
          <p:nvPr>
            <p:ph type="ftr" sz="quarter" idx="11"/>
          </p:nvPr>
        </p:nvSpPr>
        <p:spPr/>
        <p:txBody>
          <a:bodyPr/>
          <a:lstStyle/>
          <a:p>
            <a:endParaRPr lang="sr-Latn-CS"/>
          </a:p>
        </p:txBody>
      </p:sp>
      <p:sp>
        <p:nvSpPr>
          <p:cNvPr id="7" name="Čuvar mesta za broj slajda 6"/>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r-Latn-CS" smtClean="0"/>
              <a:t>Kliknite i uredite naslov mastera</a:t>
            </a:r>
            <a:endParaRPr lang="sr-Latn-CS"/>
          </a:p>
        </p:txBody>
      </p:sp>
      <p:sp>
        <p:nvSpPr>
          <p:cNvPr id="3" name="Čuvar mesta za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stilove teksta mastera</a:t>
            </a:r>
          </a:p>
        </p:txBody>
      </p:sp>
      <p:sp>
        <p:nvSpPr>
          <p:cNvPr id="4" name="Čuvar mesta za sadržaj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5" name="Čuvar mesta za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stilove teksta mastera</a:t>
            </a:r>
          </a:p>
        </p:txBody>
      </p:sp>
      <p:sp>
        <p:nvSpPr>
          <p:cNvPr id="6" name="Čuvar mesta za sadržaj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7" name="Čuvar mesta za datum 6"/>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8" name="Čuvar mesta za podnožje 7"/>
          <p:cNvSpPr>
            <a:spLocks noGrp="1"/>
          </p:cNvSpPr>
          <p:nvPr>
            <p:ph type="ftr" sz="quarter" idx="11"/>
          </p:nvPr>
        </p:nvSpPr>
        <p:spPr/>
        <p:txBody>
          <a:bodyPr/>
          <a:lstStyle/>
          <a:p>
            <a:endParaRPr lang="sr-Latn-CS"/>
          </a:p>
        </p:txBody>
      </p:sp>
      <p:sp>
        <p:nvSpPr>
          <p:cNvPr id="9" name="Čuvar mesta za broj slajda 8"/>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CS" smtClean="0"/>
              <a:t>Kliknite i uredite naslov mastera</a:t>
            </a:r>
            <a:endParaRPr lang="sr-Latn-CS"/>
          </a:p>
        </p:txBody>
      </p:sp>
      <p:sp>
        <p:nvSpPr>
          <p:cNvPr id="3" name="Čuvar mesta za datum 2"/>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4" name="Čuvar mesta za podnožje 3"/>
          <p:cNvSpPr>
            <a:spLocks noGrp="1"/>
          </p:cNvSpPr>
          <p:nvPr>
            <p:ph type="ftr" sz="quarter" idx="11"/>
          </p:nvPr>
        </p:nvSpPr>
        <p:spPr/>
        <p:txBody>
          <a:bodyPr/>
          <a:lstStyle/>
          <a:p>
            <a:endParaRPr lang="sr-Latn-CS"/>
          </a:p>
        </p:txBody>
      </p:sp>
      <p:sp>
        <p:nvSpPr>
          <p:cNvPr id="5" name="Čuvar mesta za broj slajda 4"/>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Čuvar mesta za datum 1"/>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3" name="Čuvar mesta za podnožje 2"/>
          <p:cNvSpPr>
            <a:spLocks noGrp="1"/>
          </p:cNvSpPr>
          <p:nvPr>
            <p:ph type="ftr" sz="quarter" idx="11"/>
          </p:nvPr>
        </p:nvSpPr>
        <p:spPr/>
        <p:txBody>
          <a:bodyPr/>
          <a:lstStyle/>
          <a:p>
            <a:endParaRPr lang="sr-Latn-CS"/>
          </a:p>
        </p:txBody>
      </p:sp>
      <p:sp>
        <p:nvSpPr>
          <p:cNvPr id="4" name="Čuvar mesta za broj slajda 3"/>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r-Latn-CS" smtClean="0"/>
              <a:t>Kliknite i uredite naslov mastera</a:t>
            </a:r>
            <a:endParaRPr lang="sr-Latn-CS"/>
          </a:p>
        </p:txBody>
      </p:sp>
      <p:sp>
        <p:nvSpPr>
          <p:cNvPr id="3" name="Čuvar mesta za sadržaj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4" name="Čuvar mesta za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stilove teksta mastera</a:t>
            </a:r>
          </a:p>
        </p:txBody>
      </p:sp>
      <p:sp>
        <p:nvSpPr>
          <p:cNvPr id="5" name="Čuvar mesta za datum 4"/>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6" name="Čuvar mesta za podnožje 5"/>
          <p:cNvSpPr>
            <a:spLocks noGrp="1"/>
          </p:cNvSpPr>
          <p:nvPr>
            <p:ph type="ftr" sz="quarter" idx="11"/>
          </p:nvPr>
        </p:nvSpPr>
        <p:spPr/>
        <p:txBody>
          <a:bodyPr/>
          <a:lstStyle/>
          <a:p>
            <a:endParaRPr lang="sr-Latn-CS"/>
          </a:p>
        </p:txBody>
      </p:sp>
      <p:sp>
        <p:nvSpPr>
          <p:cNvPr id="7" name="Čuvar mesta za broj slajda 6"/>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r-Latn-CS" smtClean="0"/>
              <a:t>Kliknite i uredite naslov mastera</a:t>
            </a:r>
            <a:endParaRPr lang="sr-Latn-CS"/>
          </a:p>
        </p:txBody>
      </p:sp>
      <p:sp>
        <p:nvSpPr>
          <p:cNvPr id="3" name="Čuvar mesta za slik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Čuvar mesta za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stilove teksta mastera</a:t>
            </a:r>
          </a:p>
        </p:txBody>
      </p:sp>
      <p:sp>
        <p:nvSpPr>
          <p:cNvPr id="5" name="Čuvar mesta za datum 4"/>
          <p:cNvSpPr>
            <a:spLocks noGrp="1"/>
          </p:cNvSpPr>
          <p:nvPr>
            <p:ph type="dt" sz="half" idx="10"/>
          </p:nvPr>
        </p:nvSpPr>
        <p:spPr/>
        <p:txBody>
          <a:bodyPr/>
          <a:lstStyle/>
          <a:p>
            <a:fld id="{695EB143-DC6C-420A-9F3D-B0C1D8BBA21A}" type="datetimeFigureOut">
              <a:rPr lang="sr-Latn-CS" smtClean="0"/>
              <a:t>10.3.2023</a:t>
            </a:fld>
            <a:endParaRPr lang="sr-Latn-CS"/>
          </a:p>
        </p:txBody>
      </p:sp>
      <p:sp>
        <p:nvSpPr>
          <p:cNvPr id="6" name="Čuvar mesta za podnožje 5"/>
          <p:cNvSpPr>
            <a:spLocks noGrp="1"/>
          </p:cNvSpPr>
          <p:nvPr>
            <p:ph type="ftr" sz="quarter" idx="11"/>
          </p:nvPr>
        </p:nvSpPr>
        <p:spPr/>
        <p:txBody>
          <a:bodyPr/>
          <a:lstStyle/>
          <a:p>
            <a:endParaRPr lang="sr-Latn-CS"/>
          </a:p>
        </p:txBody>
      </p:sp>
      <p:sp>
        <p:nvSpPr>
          <p:cNvPr id="7" name="Čuvar mesta za broj slajda 6"/>
          <p:cNvSpPr>
            <a:spLocks noGrp="1"/>
          </p:cNvSpPr>
          <p:nvPr>
            <p:ph type="sldNum" sz="quarter" idx="12"/>
          </p:nvPr>
        </p:nvSpPr>
        <p:spPr/>
        <p:txBody>
          <a:bodyPr/>
          <a:lstStyle/>
          <a:p>
            <a:fld id="{5A562023-0378-45BF-BB63-A52A2EBA8739}" type="slidenum">
              <a:rPr lang="sr-Latn-CS" smtClean="0"/>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Čuvar mesta za naslov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r-Latn-CS" smtClean="0"/>
              <a:t>Kliknite i uredite naslov mastera</a:t>
            </a:r>
            <a:endParaRPr lang="sr-Latn-CS"/>
          </a:p>
        </p:txBody>
      </p:sp>
      <p:sp>
        <p:nvSpPr>
          <p:cNvPr id="3" name="Čuvar mesta za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Latn-CS"/>
          </a:p>
        </p:txBody>
      </p:sp>
      <p:sp>
        <p:nvSpPr>
          <p:cNvPr id="4" name="Čuvar mesta za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EB143-DC6C-420A-9F3D-B0C1D8BBA21A}" type="datetimeFigureOut">
              <a:rPr lang="sr-Latn-CS" smtClean="0"/>
              <a:t>10.3.2023</a:t>
            </a:fld>
            <a:endParaRPr lang="sr-Latn-CS"/>
          </a:p>
        </p:txBody>
      </p:sp>
      <p:sp>
        <p:nvSpPr>
          <p:cNvPr id="5" name="Čuvar mesta za podnožj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CS"/>
          </a:p>
        </p:txBody>
      </p:sp>
      <p:sp>
        <p:nvSpPr>
          <p:cNvPr id="6" name="Čuvar mesta za broj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2023-0378-45BF-BB63-A52A2EBA8739}" type="slidenum">
              <a:rPr lang="sr-Latn-CS" smtClean="0"/>
              <a:t>‹#›</a:t>
            </a:fld>
            <a:endParaRPr lang="sr-Latn-C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514599"/>
          </a:xfrm>
        </p:spPr>
        <p:txBody>
          <a:bodyPr>
            <a:normAutofit/>
          </a:bodyPr>
          <a:lstStyle/>
          <a:p>
            <a:r>
              <a:rPr lang="sr-Cyrl-RS" sz="2400" b="1" dirty="0" smtClean="0">
                <a:solidFill>
                  <a:schemeClr val="tx1">
                    <a:lumMod val="65000"/>
                    <a:lumOff val="35000"/>
                  </a:schemeClr>
                </a:solidFill>
                <a:latin typeface="Times New Roman" pitchFamily="18" charset="0"/>
                <a:cs typeface="Times New Roman" pitchFamily="18" charset="0"/>
              </a:rPr>
              <a:t>Портрети државника</a:t>
            </a:r>
            <a:r>
              <a:rPr lang="sr-Cyrl-RS" dirty="0" smtClean="0">
                <a:solidFill>
                  <a:schemeClr val="tx1">
                    <a:lumMod val="65000"/>
                    <a:lumOff val="35000"/>
                  </a:schemeClr>
                </a:solidFill>
                <a:latin typeface="Times New Roman" pitchFamily="18" charset="0"/>
                <a:cs typeface="Times New Roman" pitchFamily="18" charset="0"/>
              </a:rPr>
              <a:t/>
            </a:r>
            <a:br>
              <a:rPr lang="sr-Cyrl-RS" dirty="0" smtClean="0">
                <a:solidFill>
                  <a:schemeClr val="tx1">
                    <a:lumMod val="65000"/>
                    <a:lumOff val="35000"/>
                  </a:schemeClr>
                </a:solidFill>
                <a:latin typeface="Times New Roman" pitchFamily="18" charset="0"/>
                <a:cs typeface="Times New Roman" pitchFamily="18" charset="0"/>
              </a:rPr>
            </a:br>
            <a:r>
              <a:rPr lang="sr-Cyrl-RS" sz="1800" dirty="0" smtClean="0">
                <a:solidFill>
                  <a:schemeClr val="tx1">
                    <a:lumMod val="65000"/>
                    <a:lumOff val="35000"/>
                  </a:schemeClr>
                </a:solidFill>
                <a:latin typeface="Times New Roman" pitchFamily="18" charset="0"/>
                <a:cs typeface="Times New Roman" pitchFamily="18" charset="0"/>
              </a:rPr>
              <a:t>-</a:t>
            </a:r>
            <a:r>
              <a:rPr lang="sr-Latn-RS" sz="1800" dirty="0" smtClean="0">
                <a:solidFill>
                  <a:schemeClr val="tx1">
                    <a:lumMod val="65000"/>
                    <a:lumOff val="35000"/>
                  </a:schemeClr>
                </a:solidFill>
                <a:latin typeface="Times New Roman" pitchFamily="18" charset="0"/>
                <a:cs typeface="Times New Roman" pitchFamily="18" charset="0"/>
              </a:rPr>
              <a:t> </a:t>
            </a:r>
            <a:r>
              <a:rPr lang="sr-Cyrl-RS" sz="1800" dirty="0" smtClean="0">
                <a:solidFill>
                  <a:schemeClr val="tx1">
                    <a:lumMod val="65000"/>
                    <a:lumOff val="35000"/>
                  </a:schemeClr>
                </a:solidFill>
                <a:latin typeface="Times New Roman" pitchFamily="18" charset="0"/>
                <a:cs typeface="Times New Roman" pitchFamily="18" charset="0"/>
              </a:rPr>
              <a:t>избор из Легата Драгана Савића</a:t>
            </a:r>
            <a:r>
              <a:rPr lang="sr-Latn-RS" sz="1800" dirty="0" smtClean="0">
                <a:solidFill>
                  <a:schemeClr val="tx1">
                    <a:lumMod val="65000"/>
                    <a:lumOff val="35000"/>
                  </a:schemeClr>
                </a:solidFill>
                <a:latin typeface="Times New Roman" pitchFamily="18" charset="0"/>
                <a:cs typeface="Times New Roman" pitchFamily="18" charset="0"/>
              </a:rPr>
              <a:t> </a:t>
            </a:r>
            <a:r>
              <a:rPr lang="sr-Cyrl-RS" sz="1800" dirty="0" smtClean="0">
                <a:solidFill>
                  <a:schemeClr val="tx1">
                    <a:lumMod val="65000"/>
                    <a:lumOff val="35000"/>
                  </a:schemeClr>
                </a:solidFill>
                <a:latin typeface="Times New Roman" pitchFamily="18" charset="0"/>
                <a:cs typeface="Times New Roman" pitchFamily="18" charset="0"/>
              </a:rPr>
              <a:t>-</a:t>
            </a:r>
            <a:endParaRPr lang="sr-Latn-RS" sz="1800" dirty="0">
              <a:solidFill>
                <a:schemeClr val="tx1">
                  <a:lumMod val="65000"/>
                  <a:lumOff val="35000"/>
                </a:schemeClr>
              </a:solidFill>
              <a:latin typeface="Times New Roman" pitchFamily="18" charset="0"/>
              <a:cs typeface="Times New Roman" pitchFamily="18" charset="0"/>
            </a:endParaRPr>
          </a:p>
        </p:txBody>
      </p:sp>
      <p:sp>
        <p:nvSpPr>
          <p:cNvPr id="3" name="Podnaslov 2"/>
          <p:cNvSpPr>
            <a:spLocks noGrp="1"/>
          </p:cNvSpPr>
          <p:nvPr>
            <p:ph type="subTitle" idx="1"/>
          </p:nvPr>
        </p:nvSpPr>
        <p:spPr>
          <a:xfrm>
            <a:off x="1371600" y="3886200"/>
            <a:ext cx="6400800" cy="1350598"/>
          </a:xfrm>
        </p:spPr>
        <p:txBody>
          <a:bodyPr>
            <a:normAutofit fontScale="92500" lnSpcReduction="20000"/>
          </a:bodyPr>
          <a:lstStyle/>
          <a:p>
            <a:endParaRPr lang="sr-Cyrl-RS" sz="1800" dirty="0" smtClean="0">
              <a:latin typeface="Times New Roman" pitchFamily="18" charset="0"/>
              <a:cs typeface="Times New Roman" pitchFamily="18" charset="0"/>
            </a:endParaRPr>
          </a:p>
          <a:p>
            <a:endParaRPr lang="sr-Cyrl-RS" sz="1800" dirty="0">
              <a:latin typeface="Times New Roman" pitchFamily="18" charset="0"/>
              <a:cs typeface="Times New Roman" pitchFamily="18" charset="0"/>
            </a:endParaRPr>
          </a:p>
          <a:p>
            <a:endParaRPr lang="sr-Cyrl-RS" sz="1800" dirty="0" smtClean="0">
              <a:latin typeface="Times New Roman" pitchFamily="18" charset="0"/>
              <a:cs typeface="Times New Roman" pitchFamily="18" charset="0"/>
            </a:endParaRPr>
          </a:p>
          <a:p>
            <a:r>
              <a:rPr lang="sr-Cyrl-RS" sz="1800" b="1" dirty="0" smtClean="0">
                <a:solidFill>
                  <a:schemeClr val="tx1">
                    <a:lumMod val="65000"/>
                    <a:lumOff val="35000"/>
                  </a:schemeClr>
                </a:solidFill>
                <a:latin typeface="Times New Roman" pitchFamily="18" charset="0"/>
                <a:cs typeface="Times New Roman" pitchFamily="18" charset="0"/>
              </a:rPr>
              <a:t>Завичајни музеј</a:t>
            </a:r>
          </a:p>
          <a:p>
            <a:r>
              <a:rPr lang="sr-Cyrl-RS" sz="1500" b="1" dirty="0" smtClean="0">
                <a:solidFill>
                  <a:schemeClr val="tx1">
                    <a:lumMod val="65000"/>
                    <a:lumOff val="35000"/>
                  </a:schemeClr>
                </a:solidFill>
                <a:latin typeface="Times New Roman" pitchFamily="18" charset="0"/>
                <a:cs typeface="Times New Roman" pitchFamily="18" charset="0"/>
              </a:rPr>
              <a:t>Петровац на Млави</a:t>
            </a:r>
            <a:endParaRPr lang="sr-Latn-RS" sz="1500" b="1" dirty="0">
              <a:solidFill>
                <a:schemeClr val="tx1">
                  <a:lumMod val="65000"/>
                  <a:lumOff val="35000"/>
                </a:schemeClr>
              </a:solidFill>
              <a:latin typeface="Times New Roman" pitchFamily="18" charset="0"/>
              <a:cs typeface="Times New Roman" pitchFamily="18" charset="0"/>
            </a:endParaRPr>
          </a:p>
        </p:txBody>
      </p:sp>
      <p:pic>
        <p:nvPicPr>
          <p:cNvPr id="10" name="Slik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3"/>
            <a:ext cx="1408024" cy="936104"/>
          </a:xfrm>
          <a:prstGeom prst="rect">
            <a:avLst/>
          </a:prstGeom>
        </p:spPr>
      </p:pic>
      <p:pic>
        <p:nvPicPr>
          <p:cNvPr id="17" name="Slika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49774"/>
            <a:ext cx="1345930" cy="895655"/>
          </a:xfrm>
          <a:prstGeom prst="rect">
            <a:avLst/>
          </a:prstGeom>
        </p:spPr>
      </p:pic>
      <p:pic>
        <p:nvPicPr>
          <p:cNvPr id="18" name="Slika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90" y="5887791"/>
            <a:ext cx="1244052" cy="880069"/>
          </a:xfrm>
          <a:prstGeom prst="rect">
            <a:avLst/>
          </a:prstGeom>
        </p:spPr>
      </p:pic>
      <p:pic>
        <p:nvPicPr>
          <p:cNvPr id="19" name="Slika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244" y="149774"/>
            <a:ext cx="1760137" cy="880069"/>
          </a:xfrm>
          <a:prstGeom prst="rect">
            <a:avLst/>
          </a:prstGeom>
        </p:spPr>
      </p:pic>
      <p:pic>
        <p:nvPicPr>
          <p:cNvPr id="20" name="Slika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920" y="5847002"/>
            <a:ext cx="1872208" cy="936104"/>
          </a:xfrm>
          <a:prstGeom prst="rect">
            <a:avLst/>
          </a:prstGeom>
        </p:spPr>
      </p:pic>
      <p:pic>
        <p:nvPicPr>
          <p:cNvPr id="22" name="Slika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2" y="4509120"/>
            <a:ext cx="569138" cy="735279"/>
          </a:xfrm>
          <a:prstGeom prst="rect">
            <a:avLst/>
          </a:prstGeom>
        </p:spPr>
      </p:pic>
      <p:pic>
        <p:nvPicPr>
          <p:cNvPr id="21" name="Slika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142629"/>
            <a:ext cx="1313477" cy="874059"/>
          </a:xfrm>
          <a:prstGeom prst="rect">
            <a:avLst/>
          </a:prstGeom>
        </p:spPr>
      </p:pic>
      <p:pic>
        <p:nvPicPr>
          <p:cNvPr id="23" name="Slika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5529" y="5868164"/>
            <a:ext cx="1256272" cy="874059"/>
          </a:xfrm>
          <a:prstGeom prst="rect">
            <a:avLst/>
          </a:prstGeom>
        </p:spPr>
      </p:pic>
      <p:pic>
        <p:nvPicPr>
          <p:cNvPr id="24" name="Slika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3809" y="5868164"/>
            <a:ext cx="1313477" cy="874059"/>
          </a:xfrm>
          <a:prstGeom prst="rect">
            <a:avLst/>
          </a:prstGeom>
        </p:spPr>
      </p:pic>
      <p:pic>
        <p:nvPicPr>
          <p:cNvPr id="25" name="Slika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6881" y="5847695"/>
            <a:ext cx="1395239" cy="928468"/>
          </a:xfrm>
          <a:prstGeom prst="rect">
            <a:avLst/>
          </a:prstGeom>
        </p:spPr>
      </p:pic>
      <p:pic>
        <p:nvPicPr>
          <p:cNvPr id="26" name="Slika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0687" y="116633"/>
            <a:ext cx="1424063" cy="947649"/>
          </a:xfrm>
          <a:prstGeom prst="rect">
            <a:avLst/>
          </a:prstGeom>
        </p:spPr>
      </p:pic>
      <p:pic>
        <p:nvPicPr>
          <p:cNvPr id="27" name="Slika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06977" y="5847695"/>
            <a:ext cx="1307748" cy="949733"/>
          </a:xfrm>
          <a:prstGeom prst="rect">
            <a:avLst/>
          </a:prstGeom>
        </p:spPr>
      </p:pic>
      <p:pic>
        <p:nvPicPr>
          <p:cNvPr id="29" name="Slika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81237" y="149775"/>
            <a:ext cx="1355259" cy="880068"/>
          </a:xfrm>
          <a:prstGeom prst="rect">
            <a:avLst/>
          </a:prstGeom>
        </p:spPr>
      </p:pic>
    </p:spTree>
    <p:extLst>
      <p:ext uri="{BB962C8B-B14F-4D97-AF65-F5344CB8AC3E}">
        <p14:creationId xmlns:p14="http://schemas.microsoft.com/office/powerpoint/2010/main" val="20421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332656"/>
            <a:ext cx="7560840" cy="1368152"/>
          </a:xfrm>
        </p:spPr>
        <p:txBody>
          <a:bodyPr>
            <a:noAutofit/>
          </a:bodyPr>
          <a:lstStyle/>
          <a:p>
            <a:pPr algn="ctr"/>
            <a:r>
              <a:rPr lang="ru-RU" sz="1400" b="0" dirty="0" smtClean="0">
                <a:solidFill>
                  <a:schemeClr val="tx1">
                    <a:lumMod val="65000"/>
                    <a:lumOff val="35000"/>
                  </a:schemeClr>
                </a:solidFill>
                <a:latin typeface="Times New Roman" pitchFamily="18" charset="0"/>
                <a:cs typeface="Times New Roman" pitchFamily="18" charset="0"/>
              </a:rPr>
              <a:t>У </a:t>
            </a:r>
            <a:r>
              <a:rPr lang="ru-RU" sz="1400" b="0" dirty="0">
                <a:solidFill>
                  <a:schemeClr val="tx1">
                    <a:lumMod val="65000"/>
                    <a:lumOff val="35000"/>
                  </a:schemeClr>
                </a:solidFill>
                <a:latin typeface="Times New Roman" pitchFamily="18" charset="0"/>
                <a:cs typeface="Times New Roman" pitchFamily="18" charset="0"/>
              </a:rPr>
              <a:t>уметничком опусу Драгана Савића посебно место заузима серија цртежа изведена тушем, </a:t>
            </a:r>
            <a:r>
              <a:rPr lang="ru-RU" sz="1400" b="0" dirty="0" smtClean="0">
                <a:solidFill>
                  <a:schemeClr val="tx1">
                    <a:lumMod val="65000"/>
                    <a:lumOff val="35000"/>
                  </a:schemeClr>
                </a:solidFill>
                <a:latin typeface="Times New Roman" pitchFamily="18" charset="0"/>
                <a:cs typeface="Times New Roman" pitchFamily="18" charset="0"/>
              </a:rPr>
              <a:t>под називом </a:t>
            </a:r>
            <a:r>
              <a:rPr lang="ru-RU" sz="1400" b="0" dirty="0">
                <a:solidFill>
                  <a:schemeClr val="tx1">
                    <a:lumMod val="65000"/>
                    <a:lumOff val="35000"/>
                  </a:schemeClr>
                </a:solidFill>
                <a:latin typeface="Times New Roman" pitchFamily="18" charset="0"/>
                <a:cs typeface="Times New Roman" pitchFamily="18" charset="0"/>
              </a:rPr>
              <a:t>„Портрети државника“. Ове цртеже je ствараo током дужег </a:t>
            </a:r>
            <a:r>
              <a:rPr lang="ru-RU" sz="1400" b="0" dirty="0" smtClean="0">
                <a:solidFill>
                  <a:schemeClr val="tx1">
                    <a:lumMod val="65000"/>
                    <a:lumOff val="35000"/>
                  </a:schemeClr>
                </a:solidFill>
                <a:latin typeface="Times New Roman" pitchFamily="18" charset="0"/>
                <a:cs typeface="Times New Roman" pitchFamily="18" charset="0"/>
              </a:rPr>
              <a:t>временског периода</a:t>
            </a:r>
            <a:r>
              <a:rPr lang="ru-RU" sz="1400" b="0" dirty="0">
                <a:solidFill>
                  <a:schemeClr val="tx1">
                    <a:lumMod val="65000"/>
                    <a:lumOff val="35000"/>
                  </a:schemeClr>
                </a:solidFill>
                <a:latin typeface="Times New Roman" pitchFamily="18" charset="0"/>
                <a:cs typeface="Times New Roman" pitchFamily="18" charset="0"/>
              </a:rPr>
              <a:t>, почевши од средине шездесетих па све до краја осамдесетих година </a:t>
            </a:r>
            <a:r>
              <a:rPr lang="ru-RU" sz="1400" b="0" dirty="0" smtClean="0">
                <a:solidFill>
                  <a:schemeClr val="tx1">
                    <a:lumMod val="65000"/>
                    <a:lumOff val="35000"/>
                  </a:schemeClr>
                </a:solidFill>
                <a:latin typeface="Times New Roman" pitchFamily="18" charset="0"/>
                <a:cs typeface="Times New Roman" pitchFamily="18" charset="0"/>
              </a:rPr>
              <a:t>XX века </a:t>
            </a:r>
            <a:r>
              <a:rPr lang="ru-RU" sz="1400" b="0" dirty="0">
                <a:solidFill>
                  <a:schemeClr val="tx1">
                    <a:lumMod val="65000"/>
                    <a:lumOff val="35000"/>
                  </a:schemeClr>
                </a:solidFill>
                <a:latin typeface="Times New Roman" pitchFamily="18" charset="0"/>
                <a:cs typeface="Times New Roman" pitchFamily="18" charset="0"/>
              </a:rPr>
              <a:t>за потребе листа „Борба“, али и из </a:t>
            </a:r>
            <a:r>
              <a:rPr lang="ru-RU" sz="1400" b="0" dirty="0" smtClean="0">
                <a:solidFill>
                  <a:schemeClr val="tx1">
                    <a:lumMod val="65000"/>
                    <a:lumOff val="35000"/>
                  </a:schemeClr>
                </a:solidFill>
                <a:latin typeface="Times New Roman" pitchFamily="18" charset="0"/>
                <a:cs typeface="Times New Roman" pitchFamily="18" charset="0"/>
              </a:rPr>
              <a:t>личних</a:t>
            </a:r>
            <a:r>
              <a:rPr lang="sr-Latn-RS" sz="1400" b="0" dirty="0" smtClean="0">
                <a:solidFill>
                  <a:schemeClr val="tx1">
                    <a:lumMod val="65000"/>
                    <a:lumOff val="35000"/>
                  </a:schemeClr>
                </a:solidFill>
                <a:latin typeface="Times New Roman" pitchFamily="18" charset="0"/>
                <a:cs typeface="Times New Roman" pitchFamily="18" charset="0"/>
              </a:rPr>
              <a:t> </a:t>
            </a:r>
            <a:r>
              <a:rPr lang="ru-RU" sz="1400" b="0" dirty="0" smtClean="0">
                <a:solidFill>
                  <a:schemeClr val="tx1">
                    <a:lumMod val="65000"/>
                    <a:lumOff val="35000"/>
                  </a:schemeClr>
                </a:solidFill>
                <a:latin typeface="Times New Roman" pitchFamily="18" charset="0"/>
                <a:cs typeface="Times New Roman" pitchFamily="18" charset="0"/>
              </a:rPr>
              <a:t>побуда.</a:t>
            </a:r>
            <a:r>
              <a:rPr lang="ru-RU" sz="1400" dirty="0"/>
              <a:t/>
            </a:r>
            <a:br>
              <a:rPr lang="ru-RU" sz="1400" dirty="0"/>
            </a:br>
            <a:endParaRPr lang="sr-Latn-RS" sz="1400" dirty="0"/>
          </a:p>
        </p:txBody>
      </p:sp>
      <p:sp>
        <p:nvSpPr>
          <p:cNvPr id="3" name="Čuvar mesta za sadržaj 2"/>
          <p:cNvSpPr>
            <a:spLocks noGrp="1"/>
          </p:cNvSpPr>
          <p:nvPr>
            <p:ph idx="1"/>
          </p:nvPr>
        </p:nvSpPr>
        <p:spPr>
          <a:xfrm>
            <a:off x="4909611" y="6237312"/>
            <a:ext cx="3069194" cy="504056"/>
          </a:xfrm>
        </p:spPr>
        <p:txBody>
          <a:bodyPr>
            <a:normAutofit/>
          </a:bodyPr>
          <a:lstStyle/>
          <a:p>
            <a:pPr marL="0" indent="0" algn="ctr">
              <a:buNone/>
            </a:pPr>
            <a:r>
              <a:rPr lang="ru-RU" sz="1200" dirty="0" smtClean="0">
                <a:solidFill>
                  <a:schemeClr val="tx1">
                    <a:lumMod val="65000"/>
                    <a:lumOff val="35000"/>
                  </a:schemeClr>
                </a:solidFill>
                <a:latin typeface="Times New Roman" pitchFamily="18" charset="0"/>
                <a:cs typeface="Times New Roman" pitchFamily="18" charset="0"/>
              </a:rPr>
              <a:t>Јовери </a:t>
            </a:r>
            <a:r>
              <a:rPr lang="ru-RU" sz="1200" dirty="0">
                <a:solidFill>
                  <a:schemeClr val="tx1">
                    <a:lumMod val="65000"/>
                    <a:lumOff val="35000"/>
                  </a:schemeClr>
                </a:solidFill>
                <a:latin typeface="Times New Roman" pitchFamily="18" charset="0"/>
                <a:cs typeface="Times New Roman" pitchFamily="18" charset="0"/>
              </a:rPr>
              <a:t>Мусевени (1944-</a:t>
            </a:r>
            <a:r>
              <a:rPr lang="ru-RU" sz="1200" dirty="0" smtClean="0">
                <a:solidFill>
                  <a:schemeClr val="tx1">
                    <a:lumMod val="65000"/>
                    <a:lumOff val="35000"/>
                  </a:schemeClr>
                </a:solidFill>
                <a:latin typeface="Times New Roman" pitchFamily="18" charset="0"/>
                <a:cs typeface="Times New Roman" pitchFamily="18" charset="0"/>
              </a:rPr>
              <a:t>)</a:t>
            </a:r>
            <a:endParaRPr lang="sr-Latn-RS" sz="1200" dirty="0" smtClean="0">
              <a:solidFill>
                <a:schemeClr val="tx1">
                  <a:lumMod val="65000"/>
                  <a:lumOff val="35000"/>
                </a:schemeClr>
              </a:solidFill>
              <a:latin typeface="Times New Roman" pitchFamily="18" charset="0"/>
              <a:cs typeface="Times New Roman" pitchFamily="18" charset="0"/>
            </a:endParaRPr>
          </a:p>
          <a:p>
            <a:pPr marL="0" indent="0" algn="ctr">
              <a:buNone/>
            </a:pPr>
            <a:r>
              <a:rPr lang="ru-RU" sz="1200" dirty="0" smtClean="0">
                <a:solidFill>
                  <a:schemeClr val="tx1">
                    <a:lumMod val="65000"/>
                    <a:lumOff val="35000"/>
                  </a:schemeClr>
                </a:solidFill>
                <a:latin typeface="Times New Roman" pitchFamily="18" charset="0"/>
                <a:cs typeface="Times New Roman" pitchFamily="18" charset="0"/>
              </a:rPr>
              <a:t>Председник </a:t>
            </a:r>
            <a:r>
              <a:rPr lang="ru-RU" sz="1200" dirty="0">
                <a:solidFill>
                  <a:schemeClr val="tx1">
                    <a:lumMod val="65000"/>
                    <a:lumOff val="35000"/>
                  </a:schemeClr>
                </a:solidFill>
                <a:latin typeface="Times New Roman" pitchFamily="18" charset="0"/>
                <a:cs typeface="Times New Roman" pitchFamily="18" charset="0"/>
              </a:rPr>
              <a:t>Уганде од 1986.</a:t>
            </a:r>
          </a:p>
          <a:p>
            <a:pPr marL="0" indent="0" algn="just">
              <a:buNone/>
            </a:pPr>
            <a:endParaRPr lang="ru-RU" sz="1200" dirty="0" smtClean="0">
              <a:latin typeface="Times New Roman" pitchFamily="18" charset="0"/>
              <a:cs typeface="Times New Roman" pitchFamily="18" charset="0"/>
            </a:endParaRPr>
          </a:p>
          <a:p>
            <a:pPr marL="0" indent="0" algn="just">
              <a:buNone/>
            </a:pPr>
            <a:endParaRPr lang="ru-RU" sz="1200" dirty="0">
              <a:latin typeface="Times New Roman" pitchFamily="18" charset="0"/>
              <a:cs typeface="Times New Roman" pitchFamily="18" charset="0"/>
            </a:endParaRPr>
          </a:p>
          <a:p>
            <a:pPr marL="0" indent="0" algn="just">
              <a:buNone/>
            </a:pPr>
            <a:endParaRPr lang="ru-RU" sz="1200" dirty="0" smtClean="0">
              <a:latin typeface="Times New Roman" pitchFamily="18" charset="0"/>
              <a:cs typeface="Times New Roman" pitchFamily="18" charset="0"/>
            </a:endParaRPr>
          </a:p>
          <a:p>
            <a:pPr marL="0" indent="0" algn="just">
              <a:buNone/>
            </a:pPr>
            <a:endParaRPr lang="ru-RU" sz="1200" dirty="0">
              <a:latin typeface="Times New Roman" pitchFamily="18" charset="0"/>
              <a:cs typeface="Times New Roman" pitchFamily="18" charset="0"/>
            </a:endParaRPr>
          </a:p>
          <a:p>
            <a:pPr marL="0" indent="0" algn="just">
              <a:buNone/>
            </a:pPr>
            <a:endParaRPr lang="ru-RU" sz="1200" dirty="0" smtClean="0">
              <a:latin typeface="Times New Roman" pitchFamily="18" charset="0"/>
              <a:cs typeface="Times New Roman" pitchFamily="18" charset="0"/>
            </a:endParaRPr>
          </a:p>
          <a:p>
            <a:pPr marL="0" indent="0" algn="just">
              <a:buNone/>
            </a:pPr>
            <a:endParaRPr lang="ru-RU" sz="1200" dirty="0" smtClean="0">
              <a:latin typeface="Times New Roman" pitchFamily="18" charset="0"/>
              <a:cs typeface="Times New Roman" pitchFamily="18" charset="0"/>
            </a:endParaRPr>
          </a:p>
          <a:p>
            <a:pPr marL="0" indent="0" algn="just">
              <a:buNone/>
            </a:pPr>
            <a:endParaRPr lang="ru-RU" sz="1200" dirty="0">
              <a:latin typeface="Times New Roman" pitchFamily="18" charset="0"/>
              <a:cs typeface="Times New Roman" pitchFamily="18" charset="0"/>
            </a:endParaRPr>
          </a:p>
          <a:p>
            <a:pPr marL="0" indent="0" algn="just">
              <a:buNone/>
            </a:pPr>
            <a:endParaRPr lang="ru-RU" sz="1200" dirty="0" smtClean="0">
              <a:latin typeface="Times New Roman" pitchFamily="18" charset="0"/>
              <a:cs typeface="Times New Roman" pitchFamily="18" charset="0"/>
            </a:endParaRPr>
          </a:p>
          <a:p>
            <a:pPr marL="0" indent="0" algn="just">
              <a:buNone/>
            </a:pPr>
            <a:endParaRPr lang="ru-RU" sz="1200" dirty="0">
              <a:latin typeface="Times New Roman" pitchFamily="18" charset="0"/>
              <a:cs typeface="Times New Roman" pitchFamily="18" charset="0"/>
            </a:endParaRPr>
          </a:p>
        </p:txBody>
      </p:sp>
      <p:sp>
        <p:nvSpPr>
          <p:cNvPr id="4" name="Čuvar mesta za tekst 3"/>
          <p:cNvSpPr>
            <a:spLocks noGrp="1"/>
          </p:cNvSpPr>
          <p:nvPr>
            <p:ph type="body" sz="half" idx="2"/>
          </p:nvPr>
        </p:nvSpPr>
        <p:spPr>
          <a:xfrm rot="10800000" flipV="1">
            <a:off x="683568" y="5733256"/>
            <a:ext cx="2757965" cy="576064"/>
          </a:xfrm>
        </p:spPr>
        <p:txBody>
          <a:bodyPr>
            <a:noAutofit/>
          </a:bodyPr>
          <a:lstStyle/>
          <a:p>
            <a:pPr algn="ctr"/>
            <a:r>
              <a:rPr lang="sr-Cyrl-RS" sz="1200" dirty="0" err="1" smtClean="0">
                <a:solidFill>
                  <a:schemeClr val="tx1">
                    <a:lumMod val="65000"/>
                    <a:lumOff val="35000"/>
                  </a:schemeClr>
                </a:solidFill>
                <a:latin typeface="Times New Roman" pitchFamily="18" charset="0"/>
                <a:cs typeface="Times New Roman" pitchFamily="18" charset="0"/>
              </a:rPr>
              <a:t>Хисен</a:t>
            </a:r>
            <a:r>
              <a:rPr lang="sr-Cyrl-RS" sz="1200" dirty="0" smtClean="0">
                <a:solidFill>
                  <a:schemeClr val="tx1">
                    <a:lumMod val="65000"/>
                    <a:lumOff val="35000"/>
                  </a:schemeClr>
                </a:solidFill>
                <a:latin typeface="Times New Roman" pitchFamily="18" charset="0"/>
                <a:cs typeface="Times New Roman" pitchFamily="18" charset="0"/>
              </a:rPr>
              <a:t> </a:t>
            </a:r>
            <a:r>
              <a:rPr lang="sr-Cyrl-RS" sz="1200" dirty="0" err="1" smtClean="0">
                <a:solidFill>
                  <a:schemeClr val="tx1">
                    <a:lumMod val="65000"/>
                    <a:lumOff val="35000"/>
                  </a:schemeClr>
                </a:solidFill>
                <a:latin typeface="Times New Roman" pitchFamily="18" charset="0"/>
                <a:cs typeface="Times New Roman" pitchFamily="18" charset="0"/>
              </a:rPr>
              <a:t>Хабре</a:t>
            </a:r>
            <a:r>
              <a:rPr lang="sr-Cyrl-RS" sz="1200" dirty="0" smtClean="0">
                <a:solidFill>
                  <a:schemeClr val="tx1">
                    <a:lumMod val="65000"/>
                    <a:lumOff val="35000"/>
                  </a:schemeClr>
                </a:solidFill>
                <a:latin typeface="Times New Roman" pitchFamily="18" charset="0"/>
                <a:cs typeface="Times New Roman" pitchFamily="18" charset="0"/>
              </a:rPr>
              <a:t> (1942-2021)</a:t>
            </a:r>
            <a:endParaRPr lang="sr-Latn-RS" sz="1200" dirty="0" smtClean="0">
              <a:solidFill>
                <a:schemeClr val="tx1">
                  <a:lumMod val="65000"/>
                  <a:lumOff val="35000"/>
                </a:schemeClr>
              </a:solidFill>
              <a:latin typeface="Times New Roman" pitchFamily="18" charset="0"/>
              <a:cs typeface="Times New Roman" pitchFamily="18" charset="0"/>
            </a:endParaRPr>
          </a:p>
          <a:p>
            <a:pPr algn="ctr"/>
            <a:r>
              <a:rPr lang="sr-Cyrl-RS" sz="1200" dirty="0" smtClean="0">
                <a:solidFill>
                  <a:schemeClr val="tx1">
                    <a:lumMod val="65000"/>
                    <a:lumOff val="35000"/>
                  </a:schemeClr>
                </a:solidFill>
                <a:latin typeface="Times New Roman" pitchFamily="18" charset="0"/>
                <a:cs typeface="Times New Roman" pitchFamily="18" charset="0"/>
              </a:rPr>
              <a:t>Председник </a:t>
            </a:r>
            <a:r>
              <a:rPr lang="sr-Cyrl-RS" sz="1200" dirty="0" err="1" smtClean="0">
                <a:solidFill>
                  <a:schemeClr val="tx1">
                    <a:lumMod val="65000"/>
                    <a:lumOff val="35000"/>
                  </a:schemeClr>
                </a:solidFill>
                <a:latin typeface="Times New Roman" pitchFamily="18" charset="0"/>
                <a:cs typeface="Times New Roman" pitchFamily="18" charset="0"/>
              </a:rPr>
              <a:t>Чада</a:t>
            </a:r>
            <a:r>
              <a:rPr lang="sr-Cyrl-RS" sz="1200" dirty="0" smtClean="0">
                <a:solidFill>
                  <a:schemeClr val="tx1">
                    <a:lumMod val="65000"/>
                    <a:lumOff val="35000"/>
                  </a:schemeClr>
                </a:solidFill>
                <a:latin typeface="Times New Roman" pitchFamily="18" charset="0"/>
                <a:cs typeface="Times New Roman" pitchFamily="18" charset="0"/>
              </a:rPr>
              <a:t> од 1982. до 1990. </a:t>
            </a:r>
            <a:endParaRPr lang="sr-Latn-RS" sz="1200" dirty="0">
              <a:solidFill>
                <a:schemeClr val="tx1">
                  <a:lumMod val="65000"/>
                  <a:lumOff val="35000"/>
                </a:schemeClr>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2685957" cy="372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044069"/>
            <a:ext cx="2880320" cy="412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364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rot="10800000" flipV="1">
            <a:off x="2195736" y="5609170"/>
            <a:ext cx="4608512" cy="484125"/>
          </a:xfrm>
        </p:spPr>
        <p:txBody>
          <a:bodyPr>
            <a:normAutofit/>
          </a:bodyPr>
          <a:lstStyle/>
          <a:p>
            <a:r>
              <a:rPr lang="sr-Cyrl-RS" sz="1200" dirty="0" err="1" smtClean="0">
                <a:solidFill>
                  <a:schemeClr val="tx1">
                    <a:lumMod val="65000"/>
                    <a:lumOff val="35000"/>
                  </a:schemeClr>
                </a:solidFill>
                <a:latin typeface="Times New Roman" pitchFamily="18" charset="0"/>
                <a:cs typeface="Times New Roman" pitchFamily="18" charset="0"/>
              </a:rPr>
              <a:t>Ернесто</a:t>
            </a:r>
            <a:r>
              <a:rPr lang="sr-Cyrl-RS" sz="1200" dirty="0" smtClean="0">
                <a:solidFill>
                  <a:schemeClr val="tx1">
                    <a:lumMod val="65000"/>
                    <a:lumOff val="35000"/>
                  </a:schemeClr>
                </a:solidFill>
                <a:latin typeface="Times New Roman" pitchFamily="18" charset="0"/>
                <a:cs typeface="Times New Roman" pitchFamily="18" charset="0"/>
              </a:rPr>
              <a:t> </a:t>
            </a:r>
            <a:r>
              <a:rPr lang="sr-Cyrl-RS" sz="1200" dirty="0" err="1" smtClean="0">
                <a:solidFill>
                  <a:schemeClr val="tx1">
                    <a:lumMod val="65000"/>
                    <a:lumOff val="35000"/>
                  </a:schemeClr>
                </a:solidFill>
                <a:latin typeface="Times New Roman" pitchFamily="18" charset="0"/>
                <a:cs typeface="Times New Roman" pitchFamily="18" charset="0"/>
              </a:rPr>
              <a:t>Че</a:t>
            </a:r>
            <a:r>
              <a:rPr lang="sr-Cyrl-RS" sz="1200" dirty="0" smtClean="0">
                <a:solidFill>
                  <a:schemeClr val="tx1">
                    <a:lumMod val="65000"/>
                    <a:lumOff val="35000"/>
                  </a:schemeClr>
                </a:solidFill>
                <a:latin typeface="Times New Roman" pitchFamily="18" charset="0"/>
                <a:cs typeface="Times New Roman" pitchFamily="18" charset="0"/>
              </a:rPr>
              <a:t> </a:t>
            </a:r>
            <a:r>
              <a:rPr lang="sr-Cyrl-RS" sz="1200" dirty="0" err="1" smtClean="0">
                <a:solidFill>
                  <a:schemeClr val="tx1">
                    <a:lumMod val="65000"/>
                    <a:lumOff val="35000"/>
                  </a:schemeClr>
                </a:solidFill>
                <a:latin typeface="Times New Roman" pitchFamily="18" charset="0"/>
                <a:cs typeface="Times New Roman" pitchFamily="18" charset="0"/>
              </a:rPr>
              <a:t>Гевара</a:t>
            </a:r>
            <a:r>
              <a:rPr lang="sr-Cyrl-RS" sz="1200" dirty="0" smtClean="0">
                <a:solidFill>
                  <a:schemeClr val="tx1">
                    <a:lumMod val="65000"/>
                    <a:lumOff val="35000"/>
                  </a:schemeClr>
                </a:solidFill>
                <a:latin typeface="Times New Roman" pitchFamily="18" charset="0"/>
                <a:cs typeface="Times New Roman" pitchFamily="18" charset="0"/>
              </a:rPr>
              <a:t> (1928-1967) – Кубански револуционар</a:t>
            </a:r>
            <a:endParaRPr lang="sr-Latn-RS" sz="1200" dirty="0">
              <a:solidFill>
                <a:schemeClr val="tx1">
                  <a:lumMod val="65000"/>
                  <a:lumOff val="35000"/>
                </a:schemeClr>
              </a:solidFill>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84279"/>
            <a:ext cx="6818828" cy="456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7627107" y="4961099"/>
            <a:ext cx="0" cy="27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R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4514898" y="6010534"/>
            <a:ext cx="0" cy="27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R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203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p:cNvSpPr>
            <a:spLocks noGrp="1"/>
          </p:cNvSpPr>
          <p:nvPr>
            <p:ph idx="1"/>
          </p:nvPr>
        </p:nvSpPr>
        <p:spPr>
          <a:xfrm>
            <a:off x="4067944" y="2132856"/>
            <a:ext cx="4618856" cy="2448272"/>
          </a:xfrm>
        </p:spPr>
        <p:txBody>
          <a:bodyPr>
            <a:normAutofit/>
          </a:bodyPr>
          <a:lstStyle/>
          <a:p>
            <a:pPr marL="0" indent="0" algn="just">
              <a:buNone/>
            </a:pPr>
            <a:r>
              <a:rPr lang="ru-RU" sz="1400" dirty="0" smtClean="0">
                <a:solidFill>
                  <a:schemeClr val="tx1">
                    <a:lumMod val="65000"/>
                    <a:lumOff val="35000"/>
                  </a:schemeClr>
                </a:solidFill>
                <a:latin typeface="Times New Roman" pitchFamily="18" charset="0"/>
                <a:cs typeface="Times New Roman" pitchFamily="18" charset="0"/>
              </a:rPr>
              <a:t>Личности које представља на овим цртежима су својим делима обележиле један период у историји не само своје земље, већ су својим потезима и одлукама утицале и на светску политичку сцену. Како је интеракција увек двосмерна кроз њихове судбине прелама се и читава историја епохе. Ови радови, на тај начин, постају визуелна сведочанства о државницима чији су често смели политички искораци и одлуке донеле бројне друштвено-политичке промене којима је трајно обележен век иза нас.</a:t>
            </a:r>
          </a:p>
          <a:p>
            <a:pPr marL="0" indent="0" algn="just">
              <a:buNone/>
            </a:pPr>
            <a:endParaRPr lang="sr-Latn-RS" sz="3600" dirty="0">
              <a:solidFill>
                <a:schemeClr val="tx1">
                  <a:lumMod val="65000"/>
                  <a:lumOff val="35000"/>
                </a:schemeClr>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8019"/>
            <a:ext cx="3456384" cy="506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avougaonik 5"/>
          <p:cNvSpPr/>
          <p:nvPr/>
        </p:nvSpPr>
        <p:spPr>
          <a:xfrm>
            <a:off x="323528" y="5661248"/>
            <a:ext cx="3384376" cy="461665"/>
          </a:xfrm>
          <a:prstGeom prst="rect">
            <a:avLst/>
          </a:prstGeom>
        </p:spPr>
        <p:txBody>
          <a:bodyPr wrap="square">
            <a:spAutoFit/>
          </a:bodyPr>
          <a:lstStyle/>
          <a:p>
            <a:pPr algn="ctr"/>
            <a:r>
              <a:rPr lang="ru-RU" sz="1200" dirty="0" smtClean="0">
                <a:solidFill>
                  <a:schemeClr val="tx1">
                    <a:lumMod val="65000"/>
                    <a:lumOff val="35000"/>
                  </a:schemeClr>
                </a:solidFill>
                <a:latin typeface="Times New Roman" pitchFamily="18" charset="0"/>
                <a:cs typeface="Times New Roman" pitchFamily="18" charset="0"/>
              </a:rPr>
              <a:t>Чу </a:t>
            </a:r>
            <a:r>
              <a:rPr lang="ru-RU" sz="1200" dirty="0">
                <a:solidFill>
                  <a:schemeClr val="tx1">
                    <a:lumMod val="65000"/>
                    <a:lumOff val="35000"/>
                  </a:schemeClr>
                </a:solidFill>
                <a:latin typeface="Times New Roman" pitchFamily="18" charset="0"/>
                <a:cs typeface="Times New Roman" pitchFamily="18" charset="0"/>
              </a:rPr>
              <a:t>Ен Лај (</a:t>
            </a:r>
            <a:r>
              <a:rPr lang="ru-RU" sz="1200" dirty="0" smtClean="0">
                <a:solidFill>
                  <a:schemeClr val="tx1">
                    <a:lumMod val="65000"/>
                    <a:lumOff val="35000"/>
                  </a:schemeClr>
                </a:solidFill>
                <a:latin typeface="Times New Roman" pitchFamily="18" charset="0"/>
                <a:cs typeface="Times New Roman" pitchFamily="18" charset="0"/>
              </a:rPr>
              <a:t>1898-1976)</a:t>
            </a:r>
            <a:endParaRPr lang="sr-Latn-RS" sz="1200" dirty="0" smtClean="0">
              <a:solidFill>
                <a:schemeClr val="tx1">
                  <a:lumMod val="65000"/>
                  <a:lumOff val="35000"/>
                </a:schemeClr>
              </a:solidFill>
              <a:latin typeface="Times New Roman" pitchFamily="18" charset="0"/>
              <a:cs typeface="Times New Roman" pitchFamily="18" charset="0"/>
            </a:endParaRPr>
          </a:p>
          <a:p>
            <a:pPr algn="ctr"/>
            <a:r>
              <a:rPr lang="ru-RU" sz="1200" dirty="0" smtClean="0">
                <a:solidFill>
                  <a:schemeClr val="tx1">
                    <a:lumMod val="65000"/>
                    <a:lumOff val="35000"/>
                  </a:schemeClr>
                </a:solidFill>
                <a:latin typeface="Times New Roman" pitchFamily="18" charset="0"/>
                <a:cs typeface="Times New Roman" pitchFamily="18" charset="0"/>
              </a:rPr>
              <a:t>Премијер </a:t>
            </a:r>
            <a:r>
              <a:rPr lang="ru-RU" sz="1200" dirty="0">
                <a:solidFill>
                  <a:schemeClr val="tx1">
                    <a:lumMod val="65000"/>
                    <a:lumOff val="35000"/>
                  </a:schemeClr>
                </a:solidFill>
                <a:latin typeface="Times New Roman" pitchFamily="18" charset="0"/>
                <a:cs typeface="Times New Roman" pitchFamily="18" charset="0"/>
              </a:rPr>
              <a:t>Кине од 1949. до 1976.</a:t>
            </a:r>
            <a:endParaRPr lang="sr-Latn-RS" sz="1200"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5721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2414092"/>
            <a:ext cx="2474905" cy="310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ugaonik 4"/>
          <p:cNvSpPr/>
          <p:nvPr/>
        </p:nvSpPr>
        <p:spPr>
          <a:xfrm>
            <a:off x="3131840" y="5734997"/>
            <a:ext cx="3168352" cy="646331"/>
          </a:xfrm>
          <a:prstGeom prst="rect">
            <a:avLst/>
          </a:prstGeom>
        </p:spPr>
        <p:txBody>
          <a:bodyPr wrap="square">
            <a:spAutoFit/>
          </a:bodyPr>
          <a:lstStyle/>
          <a:p>
            <a:pPr algn="ctr"/>
            <a:r>
              <a:rPr lang="ru-RU" sz="1200" dirty="0" smtClean="0">
                <a:solidFill>
                  <a:schemeClr val="tx1">
                    <a:lumMod val="65000"/>
                    <a:lumOff val="35000"/>
                  </a:schemeClr>
                </a:solidFill>
                <a:latin typeface="Times New Roman" pitchFamily="18" charset="0"/>
                <a:cs typeface="Times New Roman" pitchFamily="18" charset="0"/>
              </a:rPr>
              <a:t>Папа </a:t>
            </a:r>
            <a:r>
              <a:rPr lang="ru-RU" sz="1200" dirty="0">
                <a:solidFill>
                  <a:schemeClr val="tx1">
                    <a:lumMod val="65000"/>
                    <a:lumOff val="35000"/>
                  </a:schemeClr>
                </a:solidFill>
                <a:latin typeface="Times New Roman" pitchFamily="18" charset="0"/>
                <a:cs typeface="Times New Roman" pitchFamily="18" charset="0"/>
              </a:rPr>
              <a:t>Јован Павле II (</a:t>
            </a:r>
            <a:r>
              <a:rPr lang="ru-RU" sz="1200" dirty="0" smtClean="0">
                <a:solidFill>
                  <a:schemeClr val="tx1">
                    <a:lumMod val="65000"/>
                    <a:lumOff val="35000"/>
                  </a:schemeClr>
                </a:solidFill>
                <a:latin typeface="Times New Roman" pitchFamily="18" charset="0"/>
                <a:cs typeface="Times New Roman" pitchFamily="18" charset="0"/>
              </a:rPr>
              <a:t>1920-2005</a:t>
            </a:r>
            <a:r>
              <a:rPr lang="ru-RU" sz="1200" dirty="0">
                <a:solidFill>
                  <a:schemeClr val="tx1">
                    <a:lumMod val="65000"/>
                    <a:lumOff val="35000"/>
                  </a:schemeClr>
                </a:solidFill>
                <a:latin typeface="Times New Roman" pitchFamily="18" charset="0"/>
                <a:cs typeface="Times New Roman" pitchFamily="18" charset="0"/>
              </a:rPr>
              <a:t>) (Карол Јозеф Војтила) </a:t>
            </a:r>
            <a:r>
              <a:rPr lang="ru-RU" sz="1200" dirty="0" smtClean="0">
                <a:solidFill>
                  <a:schemeClr val="tx1">
                    <a:lumMod val="65000"/>
                    <a:lumOff val="35000"/>
                  </a:schemeClr>
                </a:solidFill>
                <a:latin typeface="Times New Roman" pitchFamily="18" charset="0"/>
                <a:cs typeface="Times New Roman" pitchFamily="18" charset="0"/>
              </a:rPr>
              <a:t>– Поглавар Римокатоличке </a:t>
            </a:r>
            <a:r>
              <a:rPr lang="ru-RU" sz="1200" dirty="0">
                <a:solidFill>
                  <a:schemeClr val="tx1">
                    <a:lumMod val="65000"/>
                    <a:lumOff val="35000"/>
                  </a:schemeClr>
                </a:solidFill>
                <a:latin typeface="Times New Roman" pitchFamily="18" charset="0"/>
                <a:cs typeface="Times New Roman" pitchFamily="18" charset="0"/>
              </a:rPr>
              <a:t>цркве </a:t>
            </a:r>
            <a:r>
              <a:rPr lang="ru-RU" sz="1200" dirty="0" smtClean="0">
                <a:solidFill>
                  <a:schemeClr val="tx1">
                    <a:lumMod val="65000"/>
                    <a:lumOff val="35000"/>
                  </a:schemeClr>
                </a:solidFill>
                <a:latin typeface="Times New Roman" pitchFamily="18" charset="0"/>
                <a:cs typeface="Times New Roman" pitchFamily="18" charset="0"/>
              </a:rPr>
              <a:t>и шеф </a:t>
            </a:r>
            <a:r>
              <a:rPr lang="ru-RU" sz="1200" dirty="0">
                <a:solidFill>
                  <a:schemeClr val="tx1">
                    <a:lumMod val="65000"/>
                    <a:lumOff val="35000"/>
                  </a:schemeClr>
                </a:solidFill>
                <a:latin typeface="Times New Roman" pitchFamily="18" charset="0"/>
                <a:cs typeface="Times New Roman" pitchFamily="18" charset="0"/>
              </a:rPr>
              <a:t>државе Ватикан од 1978. до </a:t>
            </a:r>
            <a:r>
              <a:rPr lang="ru-RU" sz="1200" dirty="0" smtClean="0">
                <a:solidFill>
                  <a:schemeClr val="tx1">
                    <a:lumMod val="65000"/>
                    <a:lumOff val="35000"/>
                  </a:schemeClr>
                </a:solidFill>
                <a:latin typeface="Times New Roman" pitchFamily="18" charset="0"/>
                <a:cs typeface="Times New Roman" pitchFamily="18" charset="0"/>
              </a:rPr>
              <a:t>2005</a:t>
            </a:r>
            <a:r>
              <a:rPr lang="ru-RU" sz="1200" dirty="0">
                <a:solidFill>
                  <a:schemeClr val="tx1">
                    <a:lumMod val="65000"/>
                    <a:lumOff val="35000"/>
                  </a:schemeClr>
                </a:solidFill>
              </a:rPr>
              <a:t>.</a:t>
            </a:r>
            <a:endParaRPr lang="sr-Latn-RS" sz="1200" dirty="0">
              <a:solidFill>
                <a:schemeClr val="tx1">
                  <a:lumMod val="65000"/>
                  <a:lumOff val="35000"/>
                </a:schemeClr>
              </a:solidFill>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0780"/>
            <a:ext cx="2423137" cy="30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avougaonik 6"/>
          <p:cNvSpPr/>
          <p:nvPr/>
        </p:nvSpPr>
        <p:spPr>
          <a:xfrm>
            <a:off x="418058" y="4435442"/>
            <a:ext cx="2281733" cy="646331"/>
          </a:xfrm>
          <a:prstGeom prst="rect">
            <a:avLst/>
          </a:prstGeom>
        </p:spPr>
        <p:txBody>
          <a:bodyPr wrap="square">
            <a:spAutoFit/>
          </a:bodyPr>
          <a:lstStyle/>
          <a:p>
            <a:pPr algn="ctr"/>
            <a:r>
              <a:rPr lang="ru-RU" sz="1200" dirty="0">
                <a:solidFill>
                  <a:schemeClr val="tx1">
                    <a:lumMod val="65000"/>
                    <a:lumOff val="35000"/>
                  </a:schemeClr>
                </a:solidFill>
                <a:latin typeface="Times New Roman" pitchFamily="18" charset="0"/>
                <a:cs typeface="Times New Roman" pitchFamily="18" charset="0"/>
              </a:rPr>
              <a:t>Беназир Буто (</a:t>
            </a:r>
            <a:r>
              <a:rPr lang="ru-RU" sz="1200" dirty="0" smtClean="0">
                <a:solidFill>
                  <a:schemeClr val="tx1">
                    <a:lumMod val="65000"/>
                    <a:lumOff val="35000"/>
                  </a:schemeClr>
                </a:solidFill>
                <a:latin typeface="Times New Roman" pitchFamily="18" charset="0"/>
                <a:cs typeface="Times New Roman" pitchFamily="18" charset="0"/>
              </a:rPr>
              <a:t>1953-2007)</a:t>
            </a:r>
            <a:endParaRPr lang="sr-Latn-RS" sz="1200" dirty="0" smtClean="0">
              <a:solidFill>
                <a:schemeClr val="tx1">
                  <a:lumMod val="65000"/>
                  <a:lumOff val="35000"/>
                </a:schemeClr>
              </a:solidFill>
              <a:latin typeface="Times New Roman" pitchFamily="18" charset="0"/>
              <a:cs typeface="Times New Roman" pitchFamily="18" charset="0"/>
            </a:endParaRPr>
          </a:p>
          <a:p>
            <a:pPr algn="ctr"/>
            <a:r>
              <a:rPr lang="ru-RU" sz="1200" dirty="0" smtClean="0">
                <a:solidFill>
                  <a:schemeClr val="tx1">
                    <a:lumMod val="65000"/>
                    <a:lumOff val="35000"/>
                  </a:schemeClr>
                </a:solidFill>
                <a:latin typeface="Times New Roman" pitchFamily="18" charset="0"/>
                <a:cs typeface="Times New Roman" pitchFamily="18" charset="0"/>
              </a:rPr>
              <a:t>Премијерка </a:t>
            </a:r>
            <a:r>
              <a:rPr lang="ru-RU" sz="1200" dirty="0">
                <a:solidFill>
                  <a:schemeClr val="tx1">
                    <a:lumMod val="65000"/>
                    <a:lumOff val="35000"/>
                  </a:schemeClr>
                </a:solidFill>
                <a:latin typeface="Times New Roman" pitchFamily="18" charset="0"/>
                <a:cs typeface="Times New Roman" pitchFamily="18" charset="0"/>
              </a:rPr>
              <a:t>Пакистана од 1988. до 1990. и од 1993. до </a:t>
            </a:r>
            <a:r>
              <a:rPr lang="ru-RU" sz="1200" dirty="0" smtClean="0">
                <a:solidFill>
                  <a:schemeClr val="tx1">
                    <a:lumMod val="65000"/>
                    <a:lumOff val="35000"/>
                  </a:schemeClr>
                </a:solidFill>
                <a:latin typeface="Times New Roman" pitchFamily="18" charset="0"/>
                <a:cs typeface="Times New Roman" pitchFamily="18" charset="0"/>
              </a:rPr>
              <a:t>1996.</a:t>
            </a:r>
            <a:endParaRPr lang="sr-Latn-RS" sz="1200" dirty="0">
              <a:solidFill>
                <a:schemeClr val="tx1">
                  <a:lumMod val="65000"/>
                  <a:lumOff val="35000"/>
                </a:schemeClr>
              </a:solidFill>
              <a:latin typeface="Times New Roman" pitchFamily="18" charset="0"/>
              <a:cs typeface="Times New Roman" pitchFamily="18" charset="0"/>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353" y="836712"/>
            <a:ext cx="2160240" cy="33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ugaonik 7"/>
          <p:cNvSpPr/>
          <p:nvPr/>
        </p:nvSpPr>
        <p:spPr>
          <a:xfrm>
            <a:off x="6660232" y="4366845"/>
            <a:ext cx="1763688" cy="646331"/>
          </a:xfrm>
          <a:prstGeom prst="rect">
            <a:avLst/>
          </a:prstGeom>
        </p:spPr>
        <p:txBody>
          <a:bodyPr wrap="square">
            <a:spAutoFit/>
          </a:bodyPr>
          <a:lstStyle/>
          <a:p>
            <a:pPr algn="ctr"/>
            <a:r>
              <a:rPr lang="ru-RU" sz="1200" dirty="0">
                <a:solidFill>
                  <a:schemeClr val="tx1">
                    <a:lumMod val="65000"/>
                    <a:lumOff val="35000"/>
                  </a:schemeClr>
                </a:solidFill>
                <a:latin typeface="Times New Roman" pitchFamily="18" charset="0"/>
                <a:cs typeface="Times New Roman" pitchFamily="18" charset="0"/>
              </a:rPr>
              <a:t>Сукарно (1901-1970) - Председник Индонезије од 1945. до 1967.</a:t>
            </a:r>
            <a:endParaRPr lang="sr-Latn-RS" sz="1200"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97990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Kancelarij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arij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243</Words>
  <Application>Microsoft Office PowerPoint</Application>
  <PresentationFormat>Projekcija na ekranu (4:3)</PresentationFormat>
  <Paragraphs>26</Paragraphs>
  <Slides>5</Slides>
  <Notes>0</Notes>
  <HiddenSlides>0</HiddenSlides>
  <MMClips>0</MMClips>
  <ScaleCrop>false</ScaleCrop>
  <HeadingPairs>
    <vt:vector size="4" baseType="variant">
      <vt:variant>
        <vt:lpstr>Tema</vt:lpstr>
      </vt:variant>
      <vt:variant>
        <vt:i4>1</vt:i4>
      </vt:variant>
      <vt:variant>
        <vt:lpstr>Naslovi slajdova</vt:lpstr>
      </vt:variant>
      <vt:variant>
        <vt:i4>5</vt:i4>
      </vt:variant>
    </vt:vector>
  </HeadingPairs>
  <TitlesOfParts>
    <vt:vector size="6" baseType="lpstr">
      <vt:lpstr>Office tema</vt:lpstr>
      <vt:lpstr>Портрети државника - избор из Легата Драгана Савића -</vt:lpstr>
      <vt:lpstr>У уметничком опусу Драгана Савића посебно место заузима серија цртежа изведена тушем, под називом „Портрети државника“. Ове цртеже je ствараo током дужег временског периода, почевши од средине шездесетих па све до краја осамдесетих година XX века за потребе листа „Борба“, али и из личних побуда. </vt:lpstr>
      <vt:lpstr>Ернесто Че Гевара (1928-1967) – Кубански револуционар</vt:lpstr>
      <vt:lpstr>PowerPoint prezentacija</vt:lpstr>
      <vt:lpstr>PowerPoint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Портрети државника -избор из Легата Драгана Савића-</dc:title>
  <dc:creator>USER</dc:creator>
  <cp:lastModifiedBy>USER</cp:lastModifiedBy>
  <cp:revision>17</cp:revision>
  <dcterms:created xsi:type="dcterms:W3CDTF">2023-03-08T10:24:29Z</dcterms:created>
  <dcterms:modified xsi:type="dcterms:W3CDTF">2023-03-10T18:31:00Z</dcterms:modified>
</cp:coreProperties>
</file>