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A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9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B143-DC6C-420A-9F3D-B0C1D8BBA21A}" type="datetimeFigureOut">
              <a:rPr lang="sr-Latn-CS" smtClean="0"/>
              <a:t>10.3.2023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2023-0378-45BF-BB63-A52A2EBA8739}" type="slidenum">
              <a:rPr lang="sr-Latn-CS" smtClean="0"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38" Type="http://schemas.openxmlformats.org/officeDocument/2006/relationships/image" Target="../media/image137.png"/><Relationship Id="rId16" Type="http://schemas.openxmlformats.org/officeDocument/2006/relationships/image" Target="../media/image15.pn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134" Type="http://schemas.openxmlformats.org/officeDocument/2006/relationships/image" Target="../media/image133.png"/><Relationship Id="rId139" Type="http://schemas.openxmlformats.org/officeDocument/2006/relationships/image" Target="../media/image138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16" Type="http://schemas.openxmlformats.org/officeDocument/2006/relationships/image" Target="../media/image115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137" Type="http://schemas.openxmlformats.org/officeDocument/2006/relationships/image" Target="../media/image13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40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130" Type="http://schemas.openxmlformats.org/officeDocument/2006/relationships/image" Target="../media/image129.png"/><Relationship Id="rId135" Type="http://schemas.openxmlformats.org/officeDocument/2006/relationships/image" Target="../media/image134.png"/><Relationship Id="rId143" Type="http://schemas.openxmlformats.org/officeDocument/2006/relationships/image" Target="../media/image142.e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141" Type="http://schemas.openxmlformats.org/officeDocument/2006/relationships/image" Target="../media/image140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131" Type="http://schemas.openxmlformats.org/officeDocument/2006/relationships/image" Target="../media/image130.png"/><Relationship Id="rId136" Type="http://schemas.openxmlformats.org/officeDocument/2006/relationships/image" Target="../media/image135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232247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solidFill>
                  <a:srgbClr val="97A7D0"/>
                </a:solidFill>
                <a:latin typeface="Mistral" pitchFamily="66" charset="0"/>
              </a:rPr>
              <a:t>ДЕЖУРНИ ПАПАГАЈИ</a:t>
            </a:r>
            <a:br>
              <a:rPr lang="sr-Cyrl-RS" sz="2800" dirty="0" smtClean="0">
                <a:solidFill>
                  <a:srgbClr val="97A7D0"/>
                </a:solidFill>
                <a:latin typeface="Mistral" pitchFamily="66" charset="0"/>
              </a:rPr>
            </a:br>
            <a:r>
              <a:rPr lang="sr-Cyrl-RS" sz="2800" dirty="0" smtClean="0">
                <a:solidFill>
                  <a:srgbClr val="97A7D0"/>
                </a:solidFill>
                <a:latin typeface="Mistral" pitchFamily="66" charset="0"/>
              </a:rPr>
              <a:t>- </a:t>
            </a:r>
            <a:r>
              <a:rPr lang="sr-Cyrl-RS" sz="1800" dirty="0" smtClean="0">
                <a:solidFill>
                  <a:srgbClr val="97A7D0"/>
                </a:solidFill>
                <a:latin typeface="Mistral" pitchFamily="66" charset="0"/>
              </a:rPr>
              <a:t>КАРИКАТУРЕ ИЗ ЛЕГАТА ДРАГАНА САВИЋА</a:t>
            </a:r>
            <a:r>
              <a:rPr lang="sr-Cyrl-RS" sz="2800" dirty="0" smtClean="0">
                <a:solidFill>
                  <a:srgbClr val="97A7D0"/>
                </a:solidFill>
                <a:latin typeface="Mistral" pitchFamily="66" charset="0"/>
              </a:rPr>
              <a:t> -</a:t>
            </a:r>
            <a:endParaRPr lang="sr-Latn-RS" sz="2800" dirty="0">
              <a:solidFill>
                <a:srgbClr val="97A7D0"/>
              </a:solidFill>
              <a:latin typeface="Mistral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66950" y="3886200"/>
            <a:ext cx="4393282" cy="2423120"/>
          </a:xfrm>
        </p:spPr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r>
              <a:rPr lang="sr-Cyrl-RS" sz="1400" b="1" dirty="0" smtClean="0">
                <a:solidFill>
                  <a:srgbClr val="97A7D0"/>
                </a:solidFill>
                <a:latin typeface="Mistral" pitchFamily="66" charset="0"/>
              </a:rPr>
              <a:t>ЗАВИЧАЈНИ  МУЗЕЈ</a:t>
            </a:r>
          </a:p>
          <a:p>
            <a:r>
              <a:rPr lang="sr-Cyrl-RS" sz="1400" b="1" dirty="0" smtClean="0">
                <a:solidFill>
                  <a:srgbClr val="97A7D0"/>
                </a:solidFill>
                <a:latin typeface="Mistral" pitchFamily="66" charset="0"/>
              </a:rPr>
              <a:t>ПЕТРОВАЦ НА МЛАВИ</a:t>
            </a:r>
            <a:endParaRPr lang="sr-Latn-RS" sz="1400" b="1" dirty="0" smtClean="0">
              <a:solidFill>
                <a:srgbClr val="97A7D0"/>
              </a:solidFill>
              <a:latin typeface="Mistral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22147"/>
            <a:ext cx="755300" cy="7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-4763" y="0"/>
            <a:ext cx="2671763" cy="2252663"/>
            <a:chOff x="-3" y="0"/>
            <a:chExt cx="1683" cy="1419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-3" y="0"/>
              <a:ext cx="1683" cy="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1304"/>
              <a:ext cx="12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304"/>
              <a:ext cx="12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1304"/>
              <a:ext cx="12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1304"/>
              <a:ext cx="12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1304"/>
              <a:ext cx="12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304"/>
              <a:ext cx="12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1304"/>
              <a:ext cx="12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1304"/>
              <a:ext cx="12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304"/>
              <a:ext cx="12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304"/>
              <a:ext cx="12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1304"/>
              <a:ext cx="12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1304"/>
              <a:ext cx="12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1304"/>
              <a:ext cx="12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04"/>
              <a:ext cx="3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1178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17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117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1178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117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17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117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1178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17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17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117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1178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117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78"/>
              <a:ext cx="3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1052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05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105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1052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105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05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105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1052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05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05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105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1052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105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"/>
              <a:ext cx="3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925"/>
              <a:ext cx="12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925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5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925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925"/>
              <a:ext cx="12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1" name="Picture 5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925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2" name="Picture 5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925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" name="Picture 5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925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" name="Picture 6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925"/>
              <a:ext cx="12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925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925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925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8" name="Picture 6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925"/>
              <a:ext cx="12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9" name="Picture 6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925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0" name="Picture 6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5"/>
              <a:ext cx="3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1" name="Picture 6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799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799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" name="Picture 6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799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4" name="Picture 7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799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" name="Picture 7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799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" name="Picture 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799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" name="Picture 7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799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" name="Picture 7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799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" name="Picture 7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799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" name="Picture 7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799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" name="Picture 77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799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" name="Picture 7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799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" name="Picture 7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799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" name="Picture 8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9"/>
              <a:ext cx="3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" name="Picture 8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673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" name="Picture 8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673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" name="Picture 8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673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" name="Picture 8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673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" name="Picture 85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673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673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" name="Picture 8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673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" name="Picture 8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673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" name="Picture 8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673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" name="Picture 9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673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" name="Picture 91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673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673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" name="Picture 9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673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" name="Picture 9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3"/>
              <a:ext cx="3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" name="Picture 9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547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" name="Picture 9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547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" name="Picture 97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547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" name="Picture 98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547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" name="Picture 99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547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" name="Picture 100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547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" name="Picture 10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547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" name="Picture 10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547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" name="Picture 10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547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" name="Picture 104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547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" name="Picture 10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547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" name="Picture 10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47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" name="Picture 10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547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" name="Picture 10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7"/>
              <a:ext cx="3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" name="Picture 10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421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" name="Picture 110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421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" name="Picture 111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421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" name="Picture 112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421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" name="Picture 113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421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" name="Picture 114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421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" name="Picture 115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421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" name="Picture 116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421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" name="Picture 117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421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" name="Picture 118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421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" name="Picture 119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421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" name="Picture 120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421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" name="Picture 1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421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" name="Picture 1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1"/>
              <a:ext cx="3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" name="Picture 1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294"/>
              <a:ext cx="12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" name="Picture 124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294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" name="Picture 125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294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" name="Picture 12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294"/>
              <a:ext cx="12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" name="Picture 127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294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" name="Picture 128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294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" name="Picture 129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294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" name="Picture 130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294"/>
              <a:ext cx="12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" name="Picture 131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294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6" name="Picture 132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294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" name="Picture 133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294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8" name="Picture 134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294"/>
              <a:ext cx="12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9" name="Picture 1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294"/>
              <a:ext cx="12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0" name="Picture 13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"/>
              <a:ext cx="3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" name="Picture 13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168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" name="Picture 138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6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" name="Picture 139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16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" name="Picture 140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168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" name="Picture 141"/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16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2"/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16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3"/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16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4"/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168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145"/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6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6"/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16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147"/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16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14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168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168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5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"/>
              <a:ext cx="3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" name="Picture 15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42"/>
              <a:ext cx="1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" name="Picture 15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4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" name="Picture 15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4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" name="Picture 154"/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42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9" name="Picture 155"/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4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0" name="Picture 156"/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4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1" name="Picture 15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4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2" name="Picture 15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42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3" name="Picture 159"/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4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4" name="Picture 16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4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5" name="Picture 161"/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4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6" name="Picture 1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42"/>
              <a:ext cx="12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" name="Picture 16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42"/>
              <a:ext cx="1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8" name="Picture 16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"/>
              <a:ext cx="3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9" name="Picture 165"/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3"/>
              <a:ext cx="12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0" name="Picture 166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3"/>
              <a:ext cx="12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1" name="Picture 167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3"/>
              <a:ext cx="12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2" name="Picture 168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3"/>
              <a:ext cx="12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3" name="Picture 169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" y="3"/>
              <a:ext cx="12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4" name="Picture 170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" y="3"/>
              <a:ext cx="12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5" name="Picture 171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3"/>
              <a:ext cx="12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6" name="Picture 172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3"/>
              <a:ext cx="12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7" name="Picture 173"/>
            <p:cNvPicPr>
              <a:picLocks noChangeAspect="1" noChangeArrowheads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3"/>
              <a:ext cx="12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" name="Picture 174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" y="3"/>
              <a:ext cx="12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9" name="Picture 175"/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3"/>
              <a:ext cx="12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0" name="Picture 176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3"/>
              <a:ext cx="127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1" name="Picture 177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3"/>
              <a:ext cx="126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2" name="Picture 178"/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39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81"/>
          <p:cNvGrpSpPr>
            <a:grpSpLocks noChangeAspect="1"/>
          </p:cNvGrpSpPr>
          <p:nvPr/>
        </p:nvGrpSpPr>
        <p:grpSpPr bwMode="auto">
          <a:xfrm>
            <a:off x="7788275" y="0"/>
            <a:ext cx="1355725" cy="1628775"/>
            <a:chOff x="4908" y="0"/>
            <a:chExt cx="854" cy="1026"/>
          </a:xfrm>
        </p:grpSpPr>
        <p:sp>
          <p:nvSpPr>
            <p:cNvPr id="8" name="AutoShape 180"/>
            <p:cNvSpPr>
              <a:spLocks noChangeAspect="1" noChangeArrowheads="1" noTextEdit="1"/>
            </p:cNvSpPr>
            <p:nvPr/>
          </p:nvSpPr>
          <p:spPr bwMode="auto">
            <a:xfrm>
              <a:off x="4908" y="0"/>
              <a:ext cx="854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pic>
          <p:nvPicPr>
            <p:cNvPr id="1206" name="Picture 182"/>
            <p:cNvPicPr>
              <a:picLocks noChangeAspect="1" noChangeArrowheads="1"/>
            </p:cNvPicPr>
            <p:nvPr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940"/>
              <a:ext cx="32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7" name="Picture 183"/>
            <p:cNvPicPr>
              <a:picLocks noChangeAspect="1" noChangeArrowheads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940"/>
              <a:ext cx="9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" name="Picture 184"/>
            <p:cNvPicPr>
              <a:picLocks noChangeAspect="1" noChangeArrowheads="1"/>
            </p:cNvPicPr>
            <p:nvPr/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940"/>
              <a:ext cx="9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9" name="Picture 185"/>
            <p:cNvPicPr>
              <a:picLocks noChangeAspect="1" noChangeArrowheads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940"/>
              <a:ext cx="9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0" name="Picture 186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940"/>
              <a:ext cx="9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1" name="Picture 187"/>
            <p:cNvPicPr>
              <a:picLocks noChangeAspect="1" noChangeArrowheads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940"/>
              <a:ext cx="9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2" name="Picture 188"/>
            <p:cNvPicPr>
              <a:picLocks noChangeAspect="1" noChangeArrowheads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940"/>
              <a:ext cx="9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3" name="Picture 189"/>
            <p:cNvPicPr>
              <a:picLocks noChangeAspect="1" noChangeArrowheads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940"/>
              <a:ext cx="9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4" name="Picture 190"/>
            <p:cNvPicPr>
              <a:picLocks noChangeAspect="1" noChangeArrowheads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940"/>
              <a:ext cx="9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5" name="Picture 191"/>
            <p:cNvPicPr>
              <a:picLocks noChangeAspect="1" noChangeArrowheads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940"/>
              <a:ext cx="8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6" name="Picture 19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849"/>
              <a:ext cx="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7" name="Picture 193"/>
            <p:cNvPicPr>
              <a:picLocks noChangeAspect="1" noChangeArrowheads="1"/>
            </p:cNvPicPr>
            <p:nvPr/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84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" name="Picture 194"/>
            <p:cNvPicPr>
              <a:picLocks noChangeAspect="1" noChangeArrowheads="1"/>
            </p:cNvPicPr>
            <p:nvPr/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84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9" name="Picture 195"/>
            <p:cNvPicPr>
              <a:picLocks noChangeAspect="1" noChangeArrowheads="1"/>
            </p:cNvPicPr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84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0" name="Picture 196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84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1" name="Picture 197"/>
            <p:cNvPicPr>
              <a:picLocks noChangeAspect="1" noChangeArrowheads="1"/>
            </p:cNvPicPr>
            <p:nvPr/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84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2" name="Picture 198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84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3" name="Picture 199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84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4" name="Picture 200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84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5" name="Picture 201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849"/>
              <a:ext cx="8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6" name="Picture 20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758"/>
              <a:ext cx="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7" name="Picture 203"/>
            <p:cNvPicPr>
              <a:picLocks noChangeAspect="1" noChangeArrowheads="1"/>
            </p:cNvPicPr>
            <p:nvPr/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75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" name="Picture 204"/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75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" name="Picture 205"/>
            <p:cNvPicPr>
              <a:picLocks noChangeAspect="1" noChangeArrowheads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75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" name="Picture 206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75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" name="Picture 207"/>
            <p:cNvPicPr>
              <a:picLocks noChangeAspect="1" noChangeArrowheads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75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" name="Picture 208"/>
            <p:cNvPicPr>
              <a:picLocks noChangeAspect="1" noChangeArrowheads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75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" name="Picture 209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75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" name="Picture 210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75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" name="Picture 211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758"/>
              <a:ext cx="8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" name="Picture 21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667"/>
              <a:ext cx="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7" name="Picture 213"/>
            <p:cNvPicPr>
              <a:picLocks noChangeAspect="1" noChangeArrowheads="1"/>
            </p:cNvPicPr>
            <p:nvPr/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66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8" name="Picture 214"/>
            <p:cNvPicPr>
              <a:picLocks noChangeAspect="1" noChangeArrowheads="1"/>
            </p:cNvPicPr>
            <p:nvPr/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66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" name="Picture 215"/>
            <p:cNvPicPr>
              <a:picLocks noChangeAspect="1" noChangeArrowheads="1"/>
            </p:cNvPicPr>
            <p:nvPr/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66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" name="Picture 216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66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1" name="Picture 217"/>
            <p:cNvPicPr>
              <a:picLocks noChangeAspect="1" noChangeArrowheads="1"/>
            </p:cNvPicPr>
            <p:nvPr/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66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2" name="Picture 218"/>
            <p:cNvPicPr>
              <a:picLocks noChangeAspect="1" noChangeArrowheads="1"/>
            </p:cNvPicPr>
            <p:nvPr/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66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3" name="Picture 219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66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4" name="Picture 220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66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5" name="Picture 221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667"/>
              <a:ext cx="8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6" name="Picture 22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576"/>
              <a:ext cx="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7" name="Picture 223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57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8" name="Picture 224"/>
            <p:cNvPicPr>
              <a:picLocks noChangeAspect="1" noChangeArrowheads="1"/>
            </p:cNvPicPr>
            <p:nvPr/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57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" name="Picture 225"/>
            <p:cNvPicPr>
              <a:picLocks noChangeAspect="1" noChangeArrowheads="1"/>
            </p:cNvPicPr>
            <p:nvPr/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57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0" name="Picture 226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57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1" name="Picture 227"/>
            <p:cNvPicPr>
              <a:picLocks noChangeAspect="1" noChangeArrowheads="1"/>
            </p:cNvPicPr>
            <p:nvPr/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57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2" name="Picture 228"/>
            <p:cNvPicPr>
              <a:picLocks noChangeAspect="1" noChangeArrowheads="1"/>
            </p:cNvPicPr>
            <p:nvPr/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57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3" name="Picture 229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57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4" name="Picture 230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576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5" name="Picture 231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576"/>
              <a:ext cx="8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6" name="Picture 23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485"/>
              <a:ext cx="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7" name="Picture 233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485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8" name="Picture 234"/>
            <p:cNvPicPr>
              <a:picLocks noChangeAspect="1" noChangeArrowheads="1"/>
            </p:cNvPicPr>
            <p:nvPr/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485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" name="Picture 235"/>
            <p:cNvPicPr>
              <a:picLocks noChangeAspect="1" noChangeArrowheads="1"/>
            </p:cNvPicPr>
            <p:nvPr/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485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" name="Picture 236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485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1" name="Picture 237"/>
            <p:cNvPicPr>
              <a:picLocks noChangeAspect="1" noChangeArrowheads="1"/>
            </p:cNvPicPr>
            <p:nvPr/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485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2" name="Picture 238"/>
            <p:cNvPicPr>
              <a:picLocks noChangeAspect="1" noChangeArrowheads="1"/>
            </p:cNvPicPr>
            <p:nvPr/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485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3" name="Picture 239"/>
            <p:cNvPicPr>
              <a:picLocks noChangeAspect="1" noChangeArrowheads="1"/>
            </p:cNvPicPr>
            <p:nvPr/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485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4" name="Picture 240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485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5" name="Picture 241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485"/>
              <a:ext cx="8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6" name="Picture 24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394"/>
              <a:ext cx="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7" name="Picture 243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394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8" name="Picture 244"/>
            <p:cNvPicPr>
              <a:picLocks noChangeAspect="1" noChangeArrowheads="1"/>
            </p:cNvPicPr>
            <p:nvPr/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394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" name="Picture 245"/>
            <p:cNvPicPr>
              <a:picLocks noChangeAspect="1" noChangeArrowheads="1"/>
            </p:cNvPicPr>
            <p:nvPr/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394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" name="Picture 246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394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" name="Picture 247"/>
            <p:cNvPicPr>
              <a:picLocks noChangeAspect="1" noChangeArrowheads="1"/>
            </p:cNvPicPr>
            <p:nvPr/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394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2" name="Picture 248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394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3" name="Picture 249"/>
            <p:cNvPicPr>
              <a:picLocks noChangeAspect="1" noChangeArrowheads="1"/>
            </p:cNvPicPr>
            <p:nvPr/>
          </p:nvPicPr>
          <p:blipFill>
            <a:blip r:embed="rId1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394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4" name="Picture 250"/>
            <p:cNvPicPr>
              <a:picLocks noChangeAspect="1" noChangeArrowheads="1"/>
            </p:cNvPicPr>
            <p:nvPr/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394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5" name="Picture 251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394"/>
              <a:ext cx="8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6" name="Picture 25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303"/>
              <a:ext cx="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7" name="Picture 253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30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8" name="Picture 254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30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9" name="Picture 255"/>
            <p:cNvPicPr>
              <a:picLocks noChangeAspect="1" noChangeArrowheads="1"/>
            </p:cNvPicPr>
            <p:nvPr/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30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" name="Picture 256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30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" name="Picture 257"/>
            <p:cNvPicPr>
              <a:picLocks noChangeAspect="1" noChangeArrowheads="1"/>
            </p:cNvPicPr>
            <p:nvPr/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30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2" name="Picture 258"/>
            <p:cNvPicPr>
              <a:picLocks noChangeAspect="1" noChangeArrowheads="1"/>
            </p:cNvPicPr>
            <p:nvPr/>
          </p:nvPicPr>
          <p:blipFill>
            <a:blip r:embed="rId1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30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3" name="Picture 259"/>
            <p:cNvPicPr>
              <a:picLocks noChangeAspect="1" noChangeArrowheads="1"/>
            </p:cNvPicPr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30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4" name="Picture 260"/>
            <p:cNvPicPr>
              <a:picLocks noChangeAspect="1" noChangeArrowheads="1"/>
            </p:cNvPicPr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30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5" name="Picture 261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303"/>
              <a:ext cx="8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6" name="Picture 26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212"/>
              <a:ext cx="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7" name="Picture 263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212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8" name="Picture 264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212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9" name="Picture 265"/>
            <p:cNvPicPr>
              <a:picLocks noChangeAspect="1" noChangeArrowheads="1"/>
            </p:cNvPicPr>
            <p:nvPr/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212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" name="Picture 266"/>
            <p:cNvPicPr>
              <a:picLocks noChangeAspect="1" noChangeArrowheads="1"/>
            </p:cNvPicPr>
            <p:nvPr/>
          </p:nvPicPr>
          <p:blipFill>
            <a:blip r:embed="rId1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212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1" name="Picture 267"/>
            <p:cNvPicPr>
              <a:picLocks noChangeAspect="1" noChangeArrowheads="1"/>
            </p:cNvPicPr>
            <p:nvPr/>
          </p:nvPicPr>
          <p:blipFill>
            <a:blip r:embed="rId1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212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2" name="Picture 268"/>
            <p:cNvPicPr>
              <a:picLocks noChangeAspect="1" noChangeArrowheads="1"/>
            </p:cNvPicPr>
            <p:nvPr/>
          </p:nvPicPr>
          <p:blipFill>
            <a:blip r:embed="rId1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212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3" name="Picture 269"/>
            <p:cNvPicPr>
              <a:picLocks noChangeAspect="1" noChangeArrowheads="1"/>
            </p:cNvPicPr>
            <p:nvPr/>
          </p:nvPicPr>
          <p:blipFill>
            <a:blip r:embed="rId1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212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4" name="Picture 270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212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5" name="Picture 271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212"/>
              <a:ext cx="8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6" name="Picture 27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121"/>
              <a:ext cx="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7" name="Picture 273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121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8" name="Picture 274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121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9" name="Picture 275"/>
            <p:cNvPicPr>
              <a:picLocks noChangeAspect="1" noChangeArrowheads="1"/>
            </p:cNvPicPr>
            <p:nvPr/>
          </p:nvPicPr>
          <p:blipFill>
            <a:blip r:embed="rId1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121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" name="Picture 276"/>
            <p:cNvPicPr>
              <a:picLocks noChangeAspect="1" noChangeArrowheads="1"/>
            </p:cNvPicPr>
            <p:nvPr/>
          </p:nvPicPr>
          <p:blipFill>
            <a:blip r:embed="rId1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121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" name="Picture 277"/>
            <p:cNvPicPr>
              <a:picLocks noChangeAspect="1" noChangeArrowheads="1"/>
            </p:cNvPicPr>
            <p:nvPr/>
          </p:nvPicPr>
          <p:blipFill>
            <a:blip r:embed="rId1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121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2" name="Picture 278"/>
            <p:cNvPicPr>
              <a:picLocks noChangeAspect="1" noChangeArrowheads="1"/>
            </p:cNvPicPr>
            <p:nvPr/>
          </p:nvPicPr>
          <p:blipFill>
            <a:blip r:embed="rId1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121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3" name="Picture 279"/>
            <p:cNvPicPr>
              <a:picLocks noChangeAspect="1" noChangeArrowheads="1"/>
            </p:cNvPicPr>
            <p:nvPr/>
          </p:nvPicPr>
          <p:blipFill>
            <a:blip r:embed="rId1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121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4" name="Picture 280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121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5" name="Picture 281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121"/>
              <a:ext cx="8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6" name="Picture 282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30"/>
              <a:ext cx="32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7" name="Picture 283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3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8" name="Picture 284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3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9" name="Picture 285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3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" name="Picture 286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3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" name="Picture 287"/>
            <p:cNvPicPr>
              <a:picLocks noChangeAspect="1" noChangeArrowheads="1"/>
            </p:cNvPicPr>
            <p:nvPr/>
          </p:nvPicPr>
          <p:blipFill>
            <a:blip r:embed="rId1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3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2" name="Picture 288"/>
            <p:cNvPicPr>
              <a:picLocks noChangeAspect="1" noChangeArrowheads="1"/>
            </p:cNvPicPr>
            <p:nvPr/>
          </p:nvPicPr>
          <p:blipFill>
            <a:blip r:embed="rId1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3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3" name="Picture 289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3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4" name="Picture 290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3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5" name="Picture 291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30"/>
              <a:ext cx="89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6" name="Picture 292"/>
            <p:cNvPicPr>
              <a:picLocks noChangeAspect="1" noChangeArrowheads="1"/>
            </p:cNvPicPr>
            <p:nvPr/>
          </p:nvPicPr>
          <p:blipFill>
            <a:blip r:embed="rId1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2"/>
              <a:ext cx="3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7" name="Picture 293"/>
            <p:cNvPicPr>
              <a:picLocks noChangeAspect="1" noChangeArrowheads="1"/>
            </p:cNvPicPr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" y="2"/>
              <a:ext cx="9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8" name="Picture 294"/>
            <p:cNvPicPr>
              <a:picLocks noChangeAspect="1" noChangeArrowheads="1"/>
            </p:cNvPicPr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" y="2"/>
              <a:ext cx="9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9" name="Picture 295"/>
            <p:cNvPicPr>
              <a:picLocks noChangeAspect="1" noChangeArrowheads="1"/>
            </p:cNvPicPr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" y="2"/>
              <a:ext cx="9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0" name="Picture 296"/>
            <p:cNvPicPr>
              <a:picLocks noChangeAspect="1" noChangeArrowheads="1"/>
            </p:cNvPicPr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" y="2"/>
              <a:ext cx="9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" name="Picture 297"/>
            <p:cNvPicPr>
              <a:picLocks noChangeAspect="1" noChangeArrowheads="1"/>
            </p:cNvPicPr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" y="2"/>
              <a:ext cx="9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2" name="Picture 298"/>
            <p:cNvPicPr>
              <a:picLocks noChangeAspect="1" noChangeArrowheads="1"/>
            </p:cNvPicPr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" y="2"/>
              <a:ext cx="9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3" name="Picture 299"/>
            <p:cNvPicPr>
              <a:picLocks noChangeAspect="1" noChangeArrowheads="1"/>
            </p:cNvPicPr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" y="2"/>
              <a:ext cx="9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4" name="Picture 300"/>
            <p:cNvPicPr>
              <a:picLocks noChangeAspect="1" noChangeArrowheads="1"/>
            </p:cNvPicPr>
            <p:nvPr/>
          </p:nvPicPr>
          <p:blipFill>
            <a:blip r:embed="rId1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" y="2"/>
              <a:ext cx="9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5" name="Picture 301"/>
            <p:cNvPicPr>
              <a:picLocks noChangeAspect="1" noChangeArrowheads="1"/>
            </p:cNvPicPr>
            <p:nvPr/>
          </p:nvPicPr>
          <p:blipFill>
            <a:blip r:embed="rId1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" y="2"/>
              <a:ext cx="89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03"/>
          <p:cNvGrpSpPr>
            <a:grpSpLocks noChangeAspect="1"/>
          </p:cNvGrpSpPr>
          <p:nvPr/>
        </p:nvGrpSpPr>
        <p:grpSpPr bwMode="auto">
          <a:xfrm>
            <a:off x="1219300" y="5760863"/>
            <a:ext cx="760412" cy="1052513"/>
            <a:chOff x="723" y="3668"/>
            <a:chExt cx="479" cy="663"/>
          </a:xfrm>
        </p:grpSpPr>
        <p:sp>
          <p:nvSpPr>
            <p:cNvPr id="12" name="AutoShape 402"/>
            <p:cNvSpPr>
              <a:spLocks noChangeAspect="1" noChangeArrowheads="1" noTextEdit="1"/>
            </p:cNvSpPr>
            <p:nvPr/>
          </p:nvSpPr>
          <p:spPr bwMode="auto">
            <a:xfrm>
              <a:off x="723" y="3668"/>
              <a:ext cx="479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pic>
          <p:nvPicPr>
            <p:cNvPr id="1428" name="Picture 404"/>
            <p:cNvPicPr>
              <a:picLocks noChangeAspect="1" noChangeArrowheads="1"/>
            </p:cNvPicPr>
            <p:nvPr/>
          </p:nvPicPr>
          <p:blipFill>
            <a:blip r:embed="rId1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3670"/>
              <a:ext cx="476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0" name="Picture 506"/>
          <p:cNvPicPr>
            <a:picLocks noChangeAspect="1"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3" y="5201553"/>
            <a:ext cx="1191904" cy="165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433" cy="1570186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97A7D0"/>
                </a:solidFill>
                <a:latin typeface="Mistral" pitchFamily="66" charset="0"/>
              </a:rPr>
              <a:t>ПРВА АСОЦИЈАЦИЈА ВЕЗАНА ЗА ИМЕ И СТВАРАЛАШТВО ДРАГАНА САВИЋА СВАКАКО ЈЕ КАРИКАТУРА У КОЈОЈ ЈЕ ФОРМИРАО СВОЈ ОСОБЕНИ СТИЛ И СТЕКАО СВЕТСКИ УГЛЕД, КАО И РЕПУТАЦИЈУ „</a:t>
            </a:r>
            <a:r>
              <a:rPr lang="ru-RU" sz="1600" dirty="0">
                <a:solidFill>
                  <a:srgbClr val="97A7D0"/>
                </a:solidFill>
                <a:latin typeface="Mistral" pitchFamily="66" charset="0"/>
              </a:rPr>
              <a:t>ВЕДРОГ</a:t>
            </a:r>
            <a:r>
              <a:rPr lang="ru-RU" sz="1800" dirty="0">
                <a:solidFill>
                  <a:srgbClr val="97A7D0"/>
                </a:solidFill>
                <a:latin typeface="Mistral" pitchFamily="66" charset="0"/>
              </a:rPr>
              <a:t> ПОДСМЕВАЧА“, КАКВОГ СУ ГА ВИДЕЛИ ПРИЈАТЕЉИ И КОЛЕГЕ. </a:t>
            </a:r>
            <a:endParaRPr lang="sr-Latn-RS" sz="1800" dirty="0">
              <a:solidFill>
                <a:srgbClr val="97A7D0"/>
              </a:solidFill>
              <a:latin typeface="Mistral" pitchFamily="66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2651760" cy="376123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2694432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7A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Pravougaonik 2"/>
          <p:cNvSpPr/>
          <p:nvPr/>
        </p:nvSpPr>
        <p:spPr>
          <a:xfrm>
            <a:off x="364679" y="5471513"/>
            <a:ext cx="8064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409160" cy="471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169890" cy="451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ugaonik 7"/>
          <p:cNvSpPr/>
          <p:nvPr/>
        </p:nvSpPr>
        <p:spPr>
          <a:xfrm rot="5400000">
            <a:off x="1485992" y="3406140"/>
            <a:ext cx="652827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46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uvar mesta za tekst 6"/>
          <p:cNvSpPr>
            <a:spLocks noGrp="1"/>
          </p:cNvSpPr>
          <p:nvPr>
            <p:ph type="body" sz="half" idx="2"/>
          </p:nvPr>
        </p:nvSpPr>
        <p:spPr>
          <a:xfrm>
            <a:off x="3219871" y="1509218"/>
            <a:ext cx="3008313" cy="4691063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rgbClr val="97A7D0"/>
                </a:solidFill>
                <a:latin typeface="Mistral" pitchFamily="66" charset="0"/>
              </a:rPr>
              <a:t>РАДОВИ НА ТЕМУ ПАПАГАЈА НАСТАЛИ СУ ИЗМЕЂУ 1980-1985. ГОДИНЕ ЗА ЛИСТ „ПОЛИТИКА“, А 1985. ГОДИНЕ СУ ОБЈАВЉЕНИ У КЊИЗИ КОЈУ ЈЕ ИЗДАЛА СРПСКА КЊИЖЕВНА ЗАДРУГА. УЛОГУ АКТЕРА НА ОВИМ КАРИКАТУРАМА УМЕСТО ЉУДИ ДОБИЈАЈУ ПАПАГАЈИ КОЈИ САМО У СВОЈОЈ ФОРМИ НАИЗГЛЕД ДЕЛУЈУ КАО ДА ЈЕ РЕЧ О ИНФАНТИЛНИМ ЦРТЕЖИМА СА ЖИВОТИЊАМА, АЛИ ОНИ ЗАПРАВО ВРЛО СЛИКОВИТО ПРИКАЗУЈУ ЉУДСКЕ КАРАКТЕРЕ КАО НЕПОСРЕДНЕ ТУМАЧЕ НЕКИХ ДРУШТВЕНИХ ПРОЦЕСА И ПОЈАВА ВРЕМЕНА У КОМЕ СУ НАСТАЛИ, КОЈИ ПОРУКЕ ДОНОСЕ НА ЈЕДАН ИЗРАЗИТО ХУМОРИСТИЧКИ И САТИРИЧКИ НАЧИН.</a:t>
            </a:r>
          </a:p>
          <a:p>
            <a:endParaRPr lang="sr-Latn-RS" dirty="0">
              <a:solidFill>
                <a:srgbClr val="97A7D0"/>
              </a:solidFill>
            </a:endParaRPr>
          </a:p>
        </p:txBody>
      </p:sp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9" y="592138"/>
            <a:ext cx="2616337" cy="370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34033"/>
            <a:ext cx="2193479" cy="30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4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135</Words>
  <Application>Microsoft Office PowerPoint</Application>
  <PresentationFormat>Projekcija na ekranu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Office tema</vt:lpstr>
      <vt:lpstr>ДЕЖУРНИ ПАПАГАЈИ - КАРИКАТУРЕ ИЗ ЛЕГАТА ДРАГАНА САВИЋА -</vt:lpstr>
      <vt:lpstr>ПРВА АСОЦИЈАЦИЈА ВЕЗАНА ЗА ИМЕ И СТВАРАЛАШТВО ДРАГАНА САВИЋА СВАКАКО ЈЕ КАРИКАТУРА У КОЈОЈ ЈЕ ФОРМИРАО СВОЈ ОСОБЕНИ СТИЛ И СТЕКАО СВЕТСКИ УГЛЕД, КАО И РЕПУТАЦИЈУ „ВЕДРОГ ПОДСМЕВАЧА“, КАКВОГ СУ ГА ВИДЕЛИ ПРИЈАТЕЉИ И КОЛЕГЕ.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DEŽURNI PAPAGAJI -karikature iz Legata Dragana Savića-</dc:title>
  <dc:creator>USER</dc:creator>
  <cp:lastModifiedBy>USER</cp:lastModifiedBy>
  <cp:revision>20</cp:revision>
  <dcterms:created xsi:type="dcterms:W3CDTF">2023-03-08T09:05:30Z</dcterms:created>
  <dcterms:modified xsi:type="dcterms:W3CDTF">2023-03-10T18:38:46Z</dcterms:modified>
</cp:coreProperties>
</file>